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9" r:id="rId3"/>
    <p:sldId id="310" r:id="rId4"/>
    <p:sldId id="260" r:id="rId5"/>
    <p:sldId id="259" r:id="rId6"/>
    <p:sldId id="306" r:id="rId7"/>
    <p:sldId id="261" r:id="rId8"/>
    <p:sldId id="301" r:id="rId9"/>
    <p:sldId id="262" r:id="rId10"/>
    <p:sldId id="300" r:id="rId11"/>
    <p:sldId id="283" r:id="rId12"/>
    <p:sldId id="284" r:id="rId13"/>
    <p:sldId id="285" r:id="rId14"/>
    <p:sldId id="286" r:id="rId15"/>
    <p:sldId id="287" r:id="rId16"/>
    <p:sldId id="298" r:id="rId17"/>
    <p:sldId id="304" r:id="rId18"/>
    <p:sldId id="312" r:id="rId19"/>
    <p:sldId id="314" r:id="rId20"/>
    <p:sldId id="311"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E7E7"/>
    <a:srgbClr val="00FA7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805" autoAdjust="0"/>
  </p:normalViewPr>
  <p:slideViewPr>
    <p:cSldViewPr snapToGrid="0">
      <p:cViewPr varScale="1">
        <p:scale>
          <a:sx n="86" d="100"/>
          <a:sy n="86" d="100"/>
        </p:scale>
        <p:origin x="5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220998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264948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18922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2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05369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16532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4AE4E8-C134-4BD5-941C-FB9BFAF6A093}"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407989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4AE4E8-C134-4BD5-941C-FB9BFAF6A093}" type="datetimeFigureOut">
              <a:rPr lang="en-GB" smtClean="0"/>
              <a:t>29/06/2026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125248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4AE4E8-C134-4BD5-941C-FB9BFAF6A093}" type="datetimeFigureOut">
              <a:rPr lang="en-GB" smtClean="0"/>
              <a:t>29/06/2026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0813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AE4E8-C134-4BD5-941C-FB9BFAF6A093}" type="datetimeFigureOut">
              <a:rPr lang="en-GB" smtClean="0"/>
              <a:t>29/06/2026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40750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4AE4E8-C134-4BD5-941C-FB9BFAF6A093}"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43340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4AE4E8-C134-4BD5-941C-FB9BFAF6A093}"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10378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AE4E8-C134-4BD5-941C-FB9BFAF6A093}" type="datetimeFigureOut">
              <a:rPr lang="en-GB" smtClean="0"/>
              <a:t>29/06/2026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2BA6F-5C5E-4868-B7D0-7E64BBDB7D3A}" type="slidenum">
              <a:rPr lang="en-GB" smtClean="0"/>
              <a:t>‹#›</a:t>
            </a:fld>
            <a:endParaRPr lang="en-GB"/>
          </a:p>
        </p:txBody>
      </p:sp>
    </p:spTree>
    <p:extLst>
      <p:ext uri="{BB962C8B-B14F-4D97-AF65-F5344CB8AC3E}">
        <p14:creationId xmlns:p14="http://schemas.microsoft.com/office/powerpoint/2010/main" val="270197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LD%20Tabelle%20mit%20Gametenphasen%20Codes.docx"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1" y="96000"/>
            <a:ext cx="12035972" cy="2205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839967" y="171398"/>
            <a:ext cx="6247213"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dirty="0"/>
              <a:t>https://www.uni-goettingen.de/en/48115.html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9" y="2404867"/>
            <a:ext cx="12000000" cy="10440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a:t>
            </a:fld>
            <a:endParaRPr lang="en-US" sz="2400" dirty="0">
              <a:latin typeface="Arial" panose="020B0604020202020204" pitchFamily="34" charset="0"/>
              <a:cs typeface="Arial" panose="020B0604020202020204" pitchFamily="34" charset="0"/>
            </a:endParaRPr>
          </a:p>
        </p:txBody>
      </p:sp>
      <p:sp>
        <p:nvSpPr>
          <p:cNvPr id="7" name="Textfeld 2"/>
          <p:cNvSpPr txBox="1"/>
          <p:nvPr/>
        </p:nvSpPr>
        <p:spPr>
          <a:xfrm>
            <a:off x="72000" y="5950059"/>
            <a:ext cx="8929538"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a:latin typeface="Arial" panose="020B0604020202020204" pitchFamily="34" charset="0"/>
                <a:cs typeface="Arial" panose="020B0604020202020204" pitchFamily="34" charset="0"/>
              </a:rPr>
              <a:t>PopGen_Ch-9</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Population Genetics; LD Linkage Disequilibrium I</a:t>
            </a:r>
          </a:p>
        </p:txBody>
      </p:sp>
      <p:sp>
        <p:nvSpPr>
          <p:cNvPr id="8" name="TextBox 6">
            <a:extLst>
              <a:ext uri="{FF2B5EF4-FFF2-40B4-BE49-F238E27FC236}">
                <a16:creationId xmlns:a16="http://schemas.microsoft.com/office/drawing/2014/main" id="{05C5BF7B-8EA8-4941-BBB8-3949654FD7FE}"/>
              </a:ext>
            </a:extLst>
          </p:cNvPr>
          <p:cNvSpPr txBox="1"/>
          <p:nvPr/>
        </p:nvSpPr>
        <p:spPr>
          <a:xfrm>
            <a:off x="86149" y="3555306"/>
            <a:ext cx="12019702" cy="181588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3366CC"/>
                </a:solidFill>
                <a:latin typeface="Arial" panose="020B0604020202020204" pitchFamily="34" charset="0"/>
                <a:cs typeface="Arial" panose="020B0604020202020204" pitchFamily="34" charset="0"/>
              </a:rPr>
              <a:t>Unless I explicitly state otherwise, images and cartoons are created using </a:t>
            </a:r>
            <a:r>
              <a:rPr lang="en-GB" sz="1600" dirty="0" err="1">
                <a:solidFill>
                  <a:srgbClr val="3366CC"/>
                </a:solidFill>
                <a:latin typeface="Arial" panose="020B0604020202020204" pitchFamily="34" charset="0"/>
                <a:cs typeface="Arial" panose="020B0604020202020204" pitchFamily="34" charset="0"/>
              </a:rPr>
              <a:t>ChatGPT</a:t>
            </a:r>
            <a:r>
              <a:rPr lang="en-GB" sz="1600" dirty="0">
                <a:solidFill>
                  <a:srgbClr val="3366CC"/>
                </a:solidFill>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You may use this material free of charge under the terms of the CC BY license. This requires that you provide appropriate attribution to the author: </a:t>
            </a:r>
            <a:r>
              <a:rPr lang="en-GB" sz="1600" b="1" dirty="0">
                <a:latin typeface="Arial" panose="020B0604020202020204" pitchFamily="34" charset="0"/>
                <a:cs typeface="Arial" panose="020B0604020202020204" pitchFamily="34" charset="0"/>
              </a:rPr>
              <a:t>W. Link, University of </a:t>
            </a:r>
            <a:r>
              <a:rPr lang="en-GB" sz="1600" b="1" dirty="0" err="1">
                <a:latin typeface="Arial" panose="020B0604020202020204" pitchFamily="34" charset="0"/>
                <a:cs typeface="Arial" panose="020B0604020202020204" pitchFamily="34" charset="0"/>
              </a:rPr>
              <a:t>Goettingen</a:t>
            </a:r>
            <a:r>
              <a:rPr lang="en-GB" sz="1600" b="1" dirty="0">
                <a:latin typeface="Arial" panose="020B0604020202020204" pitchFamily="34" charset="0"/>
                <a:cs typeface="Arial" panose="020B0604020202020204" pitchFamily="34" charset="0"/>
              </a:rPr>
              <a:t>, Germany</a:t>
            </a:r>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In a few cases, individual images, photographs, or similar material may be subject to a more restrictive Creative Commons license. Where this applies, it is explicitly indicated, and you must comply with the stated license terms for those items.</a:t>
            </a:r>
          </a:p>
          <a:p>
            <a:r>
              <a:rPr lang="en-GB" sz="1600" dirty="0">
                <a:latin typeface="Arial" panose="020B0604020202020204" pitchFamily="34" charset="0"/>
                <a:cs typeface="Arial" panose="020B0604020202020204" pitchFamily="34" charset="0"/>
              </a:rPr>
              <a:t>Please check the license information carefully before reuse. Responsibility for complying with the applicable license terms rests entirely with you.</a:t>
            </a:r>
            <a:endParaRPr lang="en-GB" dirty="0">
              <a:solidFill>
                <a:srgbClr val="33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13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5858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feld 5"/>
          <p:cNvSpPr txBox="1"/>
          <p:nvPr/>
        </p:nvSpPr>
        <p:spPr>
          <a:xfrm>
            <a:off x="214449" y="421377"/>
            <a:ext cx="11195381" cy="341632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Just for completeness and honesty, I want to name </a:t>
            </a:r>
            <a:r>
              <a:rPr lang="en-GB" sz="2400" dirty="0">
                <a:solidFill>
                  <a:srgbClr val="0000FF"/>
                </a:solidFill>
                <a:latin typeface="Arial" panose="020B0604020202020204" pitchFamily="34" charset="0"/>
                <a:cs typeface="Arial" panose="020B0604020202020204" pitchFamily="34" charset="0"/>
              </a:rPr>
              <a:t>this citation</a:t>
            </a:r>
            <a:r>
              <a:rPr lang="en-GB" sz="2400" dirty="0">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‚Descent measures for two loci with some applications‘. </a:t>
            </a:r>
          </a:p>
          <a:p>
            <a:r>
              <a:rPr lang="en-GB" sz="2400" dirty="0">
                <a:latin typeface="Arial" panose="020B0604020202020204" pitchFamily="34" charset="0"/>
                <a:cs typeface="Arial" panose="020B0604020202020204" pitchFamily="34" charset="0"/>
              </a:rPr>
              <a:t>Bruce S. Weir &amp; C. Clarke </a:t>
            </a:r>
            <a:r>
              <a:rPr lang="en-GB" sz="2400" dirty="0" err="1">
                <a:latin typeface="Arial" panose="020B0604020202020204" pitchFamily="34" charset="0"/>
                <a:cs typeface="Arial" panose="020B0604020202020204" pitchFamily="34" charset="0"/>
              </a:rPr>
              <a:t>Cockerham</a:t>
            </a:r>
            <a:r>
              <a:rPr lang="en-GB" sz="2400" dirty="0">
                <a:latin typeface="Arial" panose="020B0604020202020204" pitchFamily="34" charset="0"/>
                <a:cs typeface="Arial" panose="020B0604020202020204" pitchFamily="34" charset="0"/>
              </a:rPr>
              <a:t>. 1973. </a:t>
            </a:r>
          </a:p>
          <a:p>
            <a:r>
              <a:rPr lang="en-GB" sz="2400" dirty="0">
                <a:solidFill>
                  <a:srgbClr val="0000FF"/>
                </a:solidFill>
                <a:latin typeface="Arial" panose="020B0604020202020204" pitchFamily="34" charset="0"/>
                <a:cs typeface="Arial" panose="020B0604020202020204" pitchFamily="34" charset="0"/>
              </a:rPr>
              <a:t>DOI 10.1016/0040-5809(73)90013-0</a:t>
            </a:r>
          </a:p>
          <a:p>
            <a:r>
              <a:rPr lang="en-GB" sz="2400" dirty="0">
                <a:latin typeface="Arial" panose="020B0604020202020204" pitchFamily="34" charset="0"/>
                <a:cs typeface="Arial" panose="020B0604020202020204" pitchFamily="34" charset="0"/>
              </a:rPr>
              <a:t>Read it if you share their passion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this issue ;-) </a:t>
            </a:r>
          </a:p>
          <a:p>
            <a:r>
              <a:rPr lang="en-GB" sz="2400" dirty="0">
                <a:latin typeface="Arial" panose="020B0604020202020204" pitchFamily="34" charset="0"/>
                <a:cs typeface="Arial" panose="020B0604020202020204" pitchFamily="34" charset="0"/>
              </a:rPr>
              <a:t>This paper explains all descent measures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and equilibria for two loci and their alleles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(including HW</a:t>
            </a:r>
            <a:r>
              <a:rPr lang="en-GB" sz="2400" dirty="0">
                <a:solidFill>
                  <a:srgbClr val="0000FF"/>
                </a:solidFill>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and Gamete Phase </a:t>
            </a:r>
            <a:r>
              <a:rPr lang="en-GB" sz="2400" dirty="0">
                <a:solidFill>
                  <a:srgbClr val="0000FF"/>
                </a:solidFill>
                <a:latin typeface="Arial" panose="020B0604020202020204" pitchFamily="34" charset="0"/>
                <a:cs typeface="Arial" panose="020B0604020202020204" pitchFamily="34" charset="0"/>
              </a:rPr>
              <a:t>Equilibrium)</a:t>
            </a:r>
            <a:r>
              <a:rPr lang="en-GB" sz="2400" dirty="0">
                <a:latin typeface="Arial" panose="020B0604020202020204" pitchFamily="34" charset="0"/>
                <a:cs typeface="Arial" panose="020B0604020202020204" pitchFamily="34" charset="0"/>
              </a:rPr>
              <a:t>. . </a:t>
            </a:r>
          </a:p>
        </p:txBody>
      </p:sp>
      <p:pic>
        <p:nvPicPr>
          <p:cNvPr id="6" name="Picture 5"/>
          <p:cNvPicPr>
            <a:picLocks noChangeAspect="1"/>
          </p:cNvPicPr>
          <p:nvPr/>
        </p:nvPicPr>
        <p:blipFill>
          <a:blip r:embed="rId2"/>
          <a:stretch>
            <a:fillRect/>
          </a:stretch>
        </p:blipFill>
        <p:spPr>
          <a:xfrm>
            <a:off x="6980662" y="1255073"/>
            <a:ext cx="4391989" cy="4469145"/>
          </a:xfrm>
          <a:prstGeom prst="rect">
            <a:avLst/>
          </a:prstGeom>
          <a:effectLst>
            <a:outerShdw blurRad="50800" dist="38100" dir="2700000" algn="tl" rotWithShape="0">
              <a:prstClr val="black">
                <a:alpha val="40000"/>
              </a:prstClr>
            </a:outerShdw>
          </a:effectLst>
        </p:spPr>
      </p:pic>
      <p:sp>
        <p:nvSpPr>
          <p:cNvPr id="7"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10</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63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2000" y="18522"/>
            <a:ext cx="12047675"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The here-advertised type of equilibrium comes as (1) Gamete phase equilibrium or as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(2) Linkage </a:t>
            </a:r>
            <a:r>
              <a:rPr lang="en-GB" sz="2400" dirty="0">
                <a:solidFill>
                  <a:schemeClr val="tx1">
                    <a:lumMod val="50000"/>
                    <a:lumOff val="50000"/>
                  </a:schemeClr>
                </a:solidFill>
                <a:latin typeface="Arial" panose="020B0604020202020204" pitchFamily="34" charset="0"/>
                <a:cs typeface="Arial" panose="020B0604020202020204" pitchFamily="34" charset="0"/>
              </a:rPr>
              <a:t>phase </a:t>
            </a:r>
            <a:r>
              <a:rPr lang="en-GB" sz="2400" dirty="0">
                <a:latin typeface="Arial" panose="020B0604020202020204" pitchFamily="34" charset="0"/>
                <a:cs typeface="Arial" panose="020B0604020202020204" pitchFamily="34" charset="0"/>
              </a:rPr>
              <a:t>equilibrium.  </a:t>
            </a:r>
          </a:p>
        </p:txBody>
      </p:sp>
      <p:grpSp>
        <p:nvGrpSpPr>
          <p:cNvPr id="7" name="Group 6"/>
          <p:cNvGrpSpPr/>
          <p:nvPr/>
        </p:nvGrpSpPr>
        <p:grpSpPr>
          <a:xfrm>
            <a:off x="71999" y="880485"/>
            <a:ext cx="7921825" cy="5941369"/>
            <a:chOff x="71999" y="893736"/>
            <a:chExt cx="7921825" cy="5941369"/>
          </a:xfrm>
        </p:grpSpPr>
        <p:pic>
          <p:nvPicPr>
            <p:cNvPr id="4" name="Picture 4" descr="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9" y="893736"/>
              <a:ext cx="7921825" cy="59413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6948407" y="6281980"/>
              <a:ext cx="697424" cy="361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8118088" y="1734707"/>
            <a:ext cx="4001587" cy="507831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In Hardy-Weinberg Equilibrium,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we have p(A)=1/2 and q(a)=1/2, then we expect p²=P(AA) = 1/4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(random joining of alleles ‚A‘</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and ‚a‘ into zygotes hence plants).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Consider two </a:t>
            </a:r>
            <a:r>
              <a:rPr lang="en-GB" dirty="0">
                <a:solidFill>
                  <a:srgbClr val="0000FF"/>
                </a:solidFill>
                <a:latin typeface="Arial" panose="020B0604020202020204" pitchFamily="34" charset="0"/>
                <a:cs typeface="Arial" panose="020B0604020202020204" pitchFamily="34" charset="0"/>
              </a:rPr>
              <a:t>different </a:t>
            </a:r>
            <a:r>
              <a:rPr lang="en-GB" dirty="0">
                <a:latin typeface="Arial" panose="020B0604020202020204" pitchFamily="34" charset="0"/>
                <a:cs typeface="Arial" panose="020B0604020202020204" pitchFamily="34" charset="0"/>
              </a:rPr>
              <a:t>loci.</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Locus 1: p(A)=1/2;  p(a)=1/2.</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Locus 2: </a:t>
            </a:r>
            <a:r>
              <a:rPr lang="en-GB" dirty="0">
                <a:solidFill>
                  <a:srgbClr val="FF0000"/>
                </a:solidFill>
                <a:latin typeface="Arial" panose="020B0604020202020204" pitchFamily="34" charset="0"/>
                <a:cs typeface="Arial" panose="020B0604020202020204" pitchFamily="34" charset="0"/>
              </a:rPr>
              <a:t>p(B)=1/6</a:t>
            </a:r>
            <a:r>
              <a:rPr lang="en-GB" dirty="0">
                <a:latin typeface="Arial" panose="020B0604020202020204" pitchFamily="34" charset="0"/>
                <a:cs typeface="Arial" panose="020B0604020202020204" pitchFamily="34" charset="0"/>
              </a:rPr>
              <a:t>; q(b)=5/6.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would you expect to be the frequency of gametes containing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and B“ ?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 or containing „A and b“?</a:t>
            </a:r>
          </a:p>
        </p:txBody>
      </p:sp>
      <p:sp>
        <p:nvSpPr>
          <p:cNvPr id="8" name="Right Triangle 7"/>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82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2000" y="18522"/>
            <a:ext cx="1204767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rgbClr val="0000FF"/>
                </a:solidFill>
                <a:latin typeface="Arial" panose="020B0604020202020204" pitchFamily="34" charset="0"/>
                <a:cs typeface="Arial" panose="020B0604020202020204" pitchFamily="34" charset="0"/>
              </a:rPr>
              <a:t>Gamete phase equilibrium </a:t>
            </a:r>
            <a:r>
              <a:rPr lang="en-GB" sz="2400" dirty="0">
                <a:latin typeface="Arial" panose="020B0604020202020204" pitchFamily="34" charset="0"/>
                <a:cs typeface="Arial" panose="020B0604020202020204" pitchFamily="34" charset="0"/>
              </a:rPr>
              <a:t>or, synonym, Linkage equilibrium.  </a:t>
            </a:r>
          </a:p>
        </p:txBody>
      </p:sp>
      <p:grpSp>
        <p:nvGrpSpPr>
          <p:cNvPr id="7" name="Group 6"/>
          <p:cNvGrpSpPr/>
          <p:nvPr/>
        </p:nvGrpSpPr>
        <p:grpSpPr>
          <a:xfrm>
            <a:off x="71999" y="871651"/>
            <a:ext cx="7921825" cy="5941369"/>
            <a:chOff x="71999" y="893736"/>
            <a:chExt cx="7921825" cy="5941369"/>
          </a:xfrm>
        </p:grpSpPr>
        <p:pic>
          <p:nvPicPr>
            <p:cNvPr id="4" name="Picture 4" descr="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9" y="893736"/>
              <a:ext cx="7921825" cy="59413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6948407" y="6281980"/>
              <a:ext cx="697424" cy="361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extBox 8"/>
          <p:cNvSpPr txBox="1"/>
          <p:nvPr/>
        </p:nvSpPr>
        <p:spPr>
          <a:xfrm>
            <a:off x="8074212" y="1193819"/>
            <a:ext cx="4045463" cy="560153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Consider two loci.</a:t>
            </a:r>
          </a:p>
          <a:p>
            <a:r>
              <a:rPr lang="en-GB" dirty="0">
                <a:latin typeface="Arial" panose="020B0604020202020204" pitchFamily="34" charset="0"/>
                <a:cs typeface="Arial" panose="020B0604020202020204" pitchFamily="34" charset="0"/>
              </a:rPr>
              <a:t>Locus 1: </a:t>
            </a:r>
            <a:r>
              <a:rPr lang="en-GB" dirty="0">
                <a:solidFill>
                  <a:srgbClr val="0000FF"/>
                </a:solidFill>
                <a:latin typeface="Arial" panose="020B0604020202020204" pitchFamily="34" charset="0"/>
                <a:cs typeface="Arial" panose="020B0604020202020204" pitchFamily="34" charset="0"/>
              </a:rPr>
              <a:t>p(A)=1/2</a:t>
            </a:r>
            <a:r>
              <a:rPr lang="en-GB" dirty="0">
                <a:latin typeface="Arial" panose="020B0604020202020204" pitchFamily="34" charset="0"/>
                <a:cs typeface="Arial" panose="020B0604020202020204" pitchFamily="34" charset="0"/>
              </a:rPr>
              <a:t>;  q(a)=1/2.</a:t>
            </a:r>
          </a:p>
          <a:p>
            <a:r>
              <a:rPr lang="en-GB" dirty="0">
                <a:latin typeface="Arial" panose="020B0604020202020204" pitchFamily="34" charset="0"/>
                <a:cs typeface="Arial" panose="020B0604020202020204" pitchFamily="34" charset="0"/>
              </a:rPr>
              <a:t>Locus 2: </a:t>
            </a:r>
            <a:r>
              <a:rPr lang="en-GB" dirty="0">
                <a:solidFill>
                  <a:srgbClr val="FF0000"/>
                </a:solidFill>
                <a:latin typeface="Arial" panose="020B0604020202020204" pitchFamily="34" charset="0"/>
                <a:cs typeface="Arial" panose="020B0604020202020204" pitchFamily="34" charset="0"/>
              </a:rPr>
              <a:t>p(B)=1/6</a:t>
            </a:r>
            <a:r>
              <a:rPr lang="en-GB" dirty="0">
                <a:latin typeface="Arial" panose="020B0604020202020204" pitchFamily="34" charset="0"/>
                <a:cs typeface="Arial" panose="020B0604020202020204" pitchFamily="34" charset="0"/>
              </a:rPr>
              <a:t>; q(b)=5/6.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would you expect to be the frequency of gametes „A and B“ ?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meiosis has been busy with </a:t>
            </a:r>
            <a:r>
              <a:rPr lang="en-GB" dirty="0" err="1">
                <a:latin typeface="Arial" panose="020B0604020202020204" pitchFamily="34" charset="0"/>
                <a:cs typeface="Arial" panose="020B0604020202020204" pitchFamily="34" charset="0"/>
              </a:rPr>
              <a:t>shuffl-ing</a:t>
            </a:r>
            <a:r>
              <a:rPr lang="en-GB" dirty="0">
                <a:latin typeface="Arial" panose="020B0604020202020204" pitchFamily="34" charset="0"/>
                <a:cs typeface="Arial" panose="020B0604020202020204" pitchFamily="34" charset="0"/>
              </a:rPr>
              <a:t> and recombining the genes back and forth and all else is ‚fine‘, then shouldn‘t the combination „</a:t>
            </a:r>
            <a:r>
              <a:rPr lang="en-GB" dirty="0">
                <a:solidFill>
                  <a:srgbClr val="0000FF"/>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and </a:t>
            </a:r>
            <a:r>
              <a:rPr lang="en-GB" dirty="0">
                <a:solidFill>
                  <a:srgbClr val="FF0000"/>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occur with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1/2</a:t>
            </a:r>
            <a:r>
              <a:rPr lang="en-GB" dirty="0">
                <a:latin typeface="Arial" panose="020B0604020202020204" pitchFamily="34" charset="0"/>
                <a:cs typeface="Arial" panose="020B0604020202020204" pitchFamily="34" charset="0"/>
              </a:rPr>
              <a:t> ∙ </a:t>
            </a:r>
            <a:r>
              <a:rPr lang="en-GB" dirty="0">
                <a:solidFill>
                  <a:srgbClr val="FF0000"/>
                </a:solidFill>
                <a:latin typeface="Arial" panose="020B0604020202020204" pitchFamily="34" charset="0"/>
                <a:cs typeface="Arial" panose="020B0604020202020204" pitchFamily="34" charset="0"/>
              </a:rPr>
              <a:t>1/6</a:t>
            </a:r>
            <a:r>
              <a:rPr lang="en-GB" dirty="0">
                <a:latin typeface="Arial" panose="020B0604020202020204" pitchFamily="34" charset="0"/>
                <a:cs typeface="Arial" panose="020B0604020202020204" pitchFamily="34" charset="0"/>
              </a:rPr>
              <a:t>“                 … with</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p(locus 1) ∙p(locus 2)  =  </a:t>
            </a:r>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 = 1/12</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„A and b“ then with         </a:t>
            </a:r>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 = 5/12</a:t>
            </a:r>
            <a:r>
              <a:rPr lang="en-GB" dirty="0">
                <a:latin typeface="Arial" panose="020B0604020202020204" pitchFamily="34" charset="0"/>
                <a:cs typeface="Arial" panose="020B0604020202020204" pitchFamily="34" charset="0"/>
              </a:rPr>
              <a:t>?</a:t>
            </a:r>
          </a:p>
          <a:p>
            <a:r>
              <a:rPr lang="en-GB"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cetera </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a:t>
            </a:r>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these</a:t>
            </a:r>
            <a:r>
              <a:rPr lang="en-GB" dirty="0">
                <a:latin typeface="Arial" panose="020B0604020202020204" pitchFamily="34" charset="0"/>
                <a:cs typeface="Arial" panose="020B0604020202020204" pitchFamily="34" charset="0"/>
              </a:rPr>
              <a:t> are their frequencies, if these </a:t>
            </a:r>
            <a:r>
              <a:rPr lang="en-GB" dirty="0" err="1">
                <a:latin typeface="Arial" panose="020B0604020202020204" pitchFamily="34" charset="0"/>
                <a:cs typeface="Arial" panose="020B0604020202020204" pitchFamily="34" charset="0"/>
              </a:rPr>
              <a:t>haplo</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types</a:t>
            </a:r>
            <a:r>
              <a:rPr lang="en-GB" dirty="0">
                <a:latin typeface="Arial" panose="020B0604020202020204" pitchFamily="34" charset="0"/>
                <a:cs typeface="Arial" panose="020B0604020202020204" pitchFamily="34" charset="0"/>
              </a:rPr>
              <a:t> occur like this, then the population is at </a:t>
            </a:r>
            <a:br>
              <a:rPr lang="en-GB" dirty="0">
                <a:latin typeface="Arial" panose="020B0604020202020204" pitchFamily="34" charset="0"/>
                <a:cs typeface="Arial" panose="020B0604020202020204" pitchFamily="34" charset="0"/>
              </a:rPr>
            </a:br>
            <a:r>
              <a:rPr lang="en-GB"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Gamete Phase Equilibrium </a:t>
            </a:r>
            <a:r>
              <a:rPr lang="en-GB" dirty="0">
                <a:latin typeface="Arial" panose="020B0604020202020204" pitchFamily="34" charset="0"/>
                <a:cs typeface="Arial" panose="020B0604020202020204" pitchFamily="34" charset="0"/>
                <a:sym typeface="Wingdings" panose="05000000000000000000" pitchFamily="2" charset="2"/>
              </a:rPr>
              <a:t>  .</a:t>
            </a:r>
            <a:endParaRPr lang="en-GB" dirty="0">
              <a:latin typeface="Arial" panose="020B0604020202020204" pitchFamily="34" charset="0"/>
              <a:cs typeface="Arial" panose="020B0604020202020204" pitchFamily="34" charset="0"/>
            </a:endParaRPr>
          </a:p>
        </p:txBody>
      </p:sp>
      <p:sp>
        <p:nvSpPr>
          <p:cNvPr id="8" name="Right Triangle 7"/>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12</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21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53642" y="326933"/>
            <a:ext cx="7454239" cy="3665403"/>
            <a:chOff x="4824287" y="893738"/>
            <a:chExt cx="4603099" cy="2282937"/>
          </a:xfrm>
        </p:grpSpPr>
        <p:grpSp>
          <p:nvGrpSpPr>
            <p:cNvPr id="10" name="Group 9"/>
            <p:cNvGrpSpPr/>
            <p:nvPr/>
          </p:nvGrpSpPr>
          <p:grpSpPr>
            <a:xfrm>
              <a:off x="4824287" y="893738"/>
              <a:ext cx="4570051" cy="2282937"/>
              <a:chOff x="2396565" y="1727200"/>
              <a:chExt cx="7452659" cy="3687482"/>
            </a:xfrm>
          </p:grpSpPr>
          <p:grpSp>
            <p:nvGrpSpPr>
              <p:cNvPr id="11" name="Group 10"/>
              <p:cNvGrpSpPr/>
              <p:nvPr/>
            </p:nvGrpSpPr>
            <p:grpSpPr>
              <a:xfrm>
                <a:off x="2396565" y="1727200"/>
                <a:ext cx="7337081" cy="3488537"/>
                <a:chOff x="2396565" y="1727200"/>
                <a:chExt cx="7337081" cy="3488537"/>
              </a:xfrm>
            </p:grpSpPr>
            <p:pic>
              <p:nvPicPr>
                <p:cNvPr id="13" name="Picture 12"/>
                <p:cNvPicPr>
                  <a:picLocks noChangeAspect="1"/>
                </p:cNvPicPr>
                <p:nvPr/>
              </p:nvPicPr>
              <p:blipFill>
                <a:blip r:embed="rId2"/>
                <a:stretch>
                  <a:fillRect/>
                </a:stretch>
              </p:blipFill>
              <p:spPr>
                <a:xfrm rot="385314">
                  <a:off x="2627001" y="1983432"/>
                  <a:ext cx="7000875" cy="2828924"/>
                </a:xfrm>
                <a:prstGeom prst="rect">
                  <a:avLst/>
                </a:prstGeom>
              </p:spPr>
            </p:pic>
            <p:sp>
              <p:nvSpPr>
                <p:cNvPr id="14" name="Rectangle 13"/>
                <p:cNvSpPr/>
                <p:nvPr/>
              </p:nvSpPr>
              <p:spPr>
                <a:xfrm>
                  <a:off x="2396565" y="1727200"/>
                  <a:ext cx="508000" cy="2856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429200">
                  <a:off x="9542668" y="2358984"/>
                  <a:ext cx="190978" cy="2856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Oval 11"/>
              <p:cNvSpPr/>
              <p:nvPr/>
            </p:nvSpPr>
            <p:spPr>
              <a:xfrm>
                <a:off x="8630024" y="4840941"/>
                <a:ext cx="1219200" cy="5737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5013090" y="1262461"/>
              <a:ext cx="4414296" cy="1537000"/>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4959389" y="3501424"/>
            <a:ext cx="7148492" cy="126188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Meanwhile you saw it   ;-) </a:t>
            </a:r>
            <a:endParaRPr lang="en-GB" sz="400" dirty="0">
              <a:latin typeface="Arial" panose="020B0604020202020204" pitchFamily="34" charset="0"/>
              <a:cs typeface="Arial" panose="020B0604020202020204" pitchFamily="34" charset="0"/>
            </a:endParaRPr>
          </a:p>
          <a:p>
            <a:endParaRPr lang="en-GB" sz="4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P(AA) symbolized the Hardy Weinberg Equilibrium. If HW-</a:t>
            </a:r>
            <a:r>
              <a:rPr lang="en-GB" dirty="0" err="1">
                <a:latin typeface="Arial" panose="020B0604020202020204" pitchFamily="34" charset="0"/>
                <a:cs typeface="Arial" panose="020B0604020202020204" pitchFamily="34" charset="0"/>
              </a:rPr>
              <a:t>Equilibri</a:t>
            </a:r>
            <a:r>
              <a:rPr lang="en-GB" dirty="0">
                <a:latin typeface="Arial" panose="020B0604020202020204" pitchFamily="34" charset="0"/>
                <a:cs typeface="Arial" panose="020B0604020202020204" pitchFamily="34" charset="0"/>
              </a:rPr>
              <a:t>-um is realized, then the frequency of the AA geno</a:t>
            </a:r>
            <a:r>
              <a:rPr lang="en-GB"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P(AA),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can be deduced from p(A) x p(A) = p²(A)  ... </a:t>
            </a:r>
          </a:p>
        </p:txBody>
      </p:sp>
      <p:sp>
        <p:nvSpPr>
          <p:cNvPr id="25" name="TextBox 24"/>
          <p:cNvSpPr txBox="1"/>
          <p:nvPr/>
        </p:nvSpPr>
        <p:spPr>
          <a:xfrm>
            <a:off x="72000" y="5254541"/>
            <a:ext cx="12043656" cy="147732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  ... whereas, if </a:t>
            </a:r>
            <a:r>
              <a:rPr lang="en-GB" dirty="0">
                <a:solidFill>
                  <a:srgbClr val="0000FF"/>
                </a:solidFill>
                <a:latin typeface="Arial" panose="020B0604020202020204" pitchFamily="34" charset="0"/>
                <a:cs typeface="Arial" panose="020B0604020202020204" pitchFamily="34" charset="0"/>
              </a:rPr>
              <a:t>Gamete Phase Equilibrium</a:t>
            </a:r>
            <a:r>
              <a:rPr lang="en-GB" dirty="0">
                <a:latin typeface="Arial" panose="020B0604020202020204" pitchFamily="34" charset="0"/>
                <a:cs typeface="Arial" panose="020B0604020202020204" pitchFamily="34" charset="0"/>
              </a:rPr>
              <a:t> is realized, then the frequency of the AB haplo</a:t>
            </a:r>
            <a:r>
              <a:rPr lang="en-GB"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r(AB) can be deduced as r(AB) = p(A) ∙ p(B). Equilibrium then can be written as LD=0. ‘L</a:t>
            </a:r>
            <a:r>
              <a:rPr lang="en-GB" dirty="0">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 is oftentimes used to denote the quantity of any gamete phase </a:t>
            </a:r>
            <a:r>
              <a:rPr lang="en-GB" dirty="0">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IS-equilibrium ≡ quantity of any </a:t>
            </a:r>
            <a:r>
              <a:rPr lang="en-GB" dirty="0">
                <a:solidFill>
                  <a:srgbClr val="0000FF"/>
                </a:solidFill>
                <a:latin typeface="Arial" panose="020B0604020202020204" pitchFamily="34" charset="0"/>
                <a:cs typeface="Arial" panose="020B0604020202020204" pitchFamily="34" charset="0"/>
              </a:rPr>
              <a:t>L</a:t>
            </a:r>
            <a:r>
              <a:rPr lang="en-GB" dirty="0">
                <a:latin typeface="Arial" panose="020B0604020202020204" pitchFamily="34" charset="0"/>
                <a:cs typeface="Arial" panose="020B0604020202020204" pitchFamily="34" charset="0"/>
              </a:rPr>
              <a:t>inkage phase </a:t>
            </a:r>
            <a:r>
              <a:rPr lang="en-GB" dirty="0">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IS-equilibrium (synonyms, you know), and thus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L</a:t>
            </a:r>
            <a:r>
              <a:rPr lang="en-GB" dirty="0">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 0 says: „We have here zero </a:t>
            </a:r>
            <a:r>
              <a:rPr lang="en-GB" dirty="0">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IS-equilibrium“. Means, of course, we have Equilibrium. Means, ‘A’ is not statistically associated with ‘B’ but occurs with B as expected when things are random.</a:t>
            </a:r>
          </a:p>
        </p:txBody>
      </p:sp>
      <p:grpSp>
        <p:nvGrpSpPr>
          <p:cNvPr id="7" name="Group 6"/>
          <p:cNvGrpSpPr/>
          <p:nvPr/>
        </p:nvGrpSpPr>
        <p:grpSpPr>
          <a:xfrm>
            <a:off x="46471" y="893738"/>
            <a:ext cx="4847634" cy="3863534"/>
            <a:chOff x="71999" y="893736"/>
            <a:chExt cx="7921825" cy="5941369"/>
          </a:xfrm>
        </p:grpSpPr>
        <p:pic>
          <p:nvPicPr>
            <p:cNvPr id="4" name="Picture 4" descr="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9" y="893736"/>
              <a:ext cx="7921825" cy="59413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6948407" y="6281980"/>
              <a:ext cx="697424" cy="361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Arrow Connector 20"/>
          <p:cNvCxnSpPr>
            <a:stCxn id="17" idx="5"/>
            <a:endCxn id="8" idx="1"/>
          </p:cNvCxnSpPr>
          <p:nvPr/>
        </p:nvCxnSpPr>
        <p:spPr>
          <a:xfrm>
            <a:off x="1296884" y="1533062"/>
            <a:ext cx="3662505" cy="619757"/>
          </a:xfrm>
          <a:prstGeom prst="straightConnector1">
            <a:avLst/>
          </a:prstGeom>
          <a:ln w="19050">
            <a:solidFill>
              <a:schemeClr val="tx1"/>
            </a:solidFill>
            <a:headEnd type="none" w="med" len="med"/>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164252" y="1415733"/>
            <a:ext cx="155388" cy="1374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72000" y="18522"/>
            <a:ext cx="12043656" cy="461665"/>
            <a:chOff x="1" y="18522"/>
            <a:chExt cx="12119674" cy="461665"/>
          </a:xfrm>
        </p:grpSpPr>
        <p:sp>
          <p:nvSpPr>
            <p:cNvPr id="20" name="Textfeld 4"/>
            <p:cNvSpPr txBox="1">
              <a:spLocks noChangeArrowheads="1"/>
            </p:cNvSpPr>
            <p:nvPr/>
          </p:nvSpPr>
          <p:spPr bwMode="auto">
            <a:xfrm>
              <a:off x="1" y="18522"/>
              <a:ext cx="121196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GB" sz="2400" dirty="0">
                  <a:solidFill>
                    <a:srgbClr val="0000FF"/>
                  </a:solidFill>
                  <a:latin typeface="Arial" panose="020B0604020202020204" pitchFamily="34" charset="0"/>
                  <a:cs typeface="Arial" panose="020B0604020202020204" pitchFamily="34" charset="0"/>
                </a:rPr>
                <a:t>amete </a:t>
              </a:r>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GB" sz="2400" dirty="0">
                  <a:solidFill>
                    <a:srgbClr val="0000FF"/>
                  </a:solidFill>
                  <a:latin typeface="Arial" panose="020B0604020202020204" pitchFamily="34" charset="0"/>
                  <a:cs typeface="Arial" panose="020B0604020202020204" pitchFamily="34" charset="0"/>
                </a:rPr>
                <a:t>hase </a:t>
              </a:r>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GB" sz="2400" dirty="0">
                  <a:solidFill>
                    <a:srgbClr val="0000FF"/>
                  </a:solidFill>
                  <a:latin typeface="Arial" panose="020B0604020202020204" pitchFamily="34" charset="0"/>
                  <a:cs typeface="Arial" panose="020B0604020202020204" pitchFamily="34" charset="0"/>
                </a:rPr>
                <a:t>quilibrium </a:t>
              </a:r>
              <a:r>
                <a:rPr lang="en-GB" sz="2400" dirty="0">
                  <a:solidFill>
                    <a:schemeClr val="tx1">
                      <a:lumMod val="50000"/>
                      <a:lumOff val="50000"/>
                    </a:schemeClr>
                  </a:solidFill>
                  <a:latin typeface="Arial" panose="020B0604020202020204" pitchFamily="34" charset="0"/>
                  <a:cs typeface="Arial" panose="020B0604020202020204" pitchFamily="34" charset="0"/>
                </a:rPr>
                <a:t>=</a:t>
              </a:r>
              <a:r>
                <a:rPr lang="en-GB" sz="2400" dirty="0">
                  <a:solidFill>
                    <a:srgbClr val="0000FF"/>
                  </a:solidFill>
                  <a:latin typeface="Arial" panose="020B0604020202020204" pitchFamily="34" charset="0"/>
                  <a:cs typeface="Arial" panose="020B0604020202020204" pitchFamily="34" charset="0"/>
                </a:rPr>
                <a:t>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GB" sz="2400" dirty="0">
                  <a:latin typeface="Arial" panose="020B0604020202020204" pitchFamily="34" charset="0"/>
                  <a:cs typeface="Arial" panose="020B0604020202020204" pitchFamily="34" charset="0"/>
                </a:rPr>
                <a:t>inkage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quilibrium              </a:t>
              </a:r>
              <a:r>
                <a:rPr lang="en-GB" dirty="0">
                  <a:solidFill>
                    <a:schemeClr val="tx1">
                      <a:lumMod val="50000"/>
                      <a:lumOff val="50000"/>
                    </a:schemeClr>
                  </a:solidFill>
                  <a:latin typeface="Arial" panose="020B0604020202020204" pitchFamily="34" charset="0"/>
                  <a:cs typeface="Arial" panose="020B0604020202020204" pitchFamily="34" charset="0"/>
                </a:rPr>
                <a:t>More Capital Letters, More Drama    </a:t>
              </a:r>
              <a:r>
                <a:rPr lang="en-GB" sz="2400" dirty="0">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4"/>
            <a:stretch>
              <a:fillRect/>
            </a:stretch>
          </p:blipFill>
          <p:spPr>
            <a:xfrm rot="5400000">
              <a:off x="11587224" y="78253"/>
              <a:ext cx="347238" cy="308656"/>
            </a:xfrm>
            <a:prstGeom prst="rect">
              <a:avLst/>
            </a:prstGeom>
          </p:spPr>
        </p:pic>
      </p:grpSp>
      <p:sp>
        <p:nvSpPr>
          <p:cNvPr id="23"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13</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25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2000" y="18522"/>
            <a:ext cx="1204767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How to quantify gamete phase disequilibria?  What is a ‘</a:t>
            </a:r>
            <a:r>
              <a:rPr lang="en-GB" sz="2400" dirty="0">
                <a:solidFill>
                  <a:srgbClr val="0000FF"/>
                </a:solidFill>
                <a:latin typeface="Arial" panose="020B0604020202020204" pitchFamily="34" charset="0"/>
                <a:cs typeface="Arial" panose="020B0604020202020204" pitchFamily="34" charset="0"/>
              </a:rPr>
              <a:t>phase</a:t>
            </a:r>
            <a:r>
              <a:rPr lang="en-GB" sz="2400" dirty="0">
                <a:latin typeface="Arial" panose="020B0604020202020204" pitchFamily="34" charset="0"/>
                <a:cs typeface="Arial" panose="020B0604020202020204" pitchFamily="34" charset="0"/>
              </a:rPr>
              <a:t>’? </a:t>
            </a:r>
          </a:p>
        </p:txBody>
      </p:sp>
      <p:grpSp>
        <p:nvGrpSpPr>
          <p:cNvPr id="7" name="Group 6"/>
          <p:cNvGrpSpPr/>
          <p:nvPr/>
        </p:nvGrpSpPr>
        <p:grpSpPr>
          <a:xfrm>
            <a:off x="72000" y="924659"/>
            <a:ext cx="4847634" cy="3863534"/>
            <a:chOff x="71999" y="893736"/>
            <a:chExt cx="7921825" cy="5941369"/>
          </a:xfrm>
        </p:grpSpPr>
        <p:pic>
          <p:nvPicPr>
            <p:cNvPr id="4" name="Picture 4" descr="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9" y="893736"/>
              <a:ext cx="7921825" cy="59413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6948407" y="6281980"/>
              <a:ext cx="697424" cy="361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5013739" y="1002541"/>
            <a:ext cx="7105936" cy="378565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Focus (left diagram) on the female gametes alone, and on A-locus and B-locus. All alleles A occur with b (with means ‘in same haplotype’); all A are with b (</a:t>
            </a:r>
            <a:r>
              <a:rPr lang="en-GB" dirty="0">
                <a:solidFill>
                  <a:schemeClr val="tx1">
                    <a:lumMod val="50000"/>
                    <a:lumOff val="50000"/>
                  </a:schemeClr>
                </a:solidFill>
                <a:latin typeface="Arial" panose="020B0604020202020204" pitchFamily="34" charset="0"/>
                <a:cs typeface="Arial" panose="020B0604020202020204" pitchFamily="34" charset="0"/>
              </a:rPr>
              <a:t>well, both</a:t>
            </a:r>
            <a:r>
              <a:rPr lang="en-GB" dirty="0">
                <a:latin typeface="Arial" panose="020B0604020202020204" pitchFamily="34" charset="0"/>
                <a:cs typeface="Arial" panose="020B0604020202020204" pitchFamily="34" charset="0"/>
              </a:rPr>
              <a:t>). For these two loci, we see a maximum of </a:t>
            </a:r>
            <a:r>
              <a:rPr lang="en-GB" dirty="0">
                <a:solidFill>
                  <a:srgbClr val="0000FF"/>
                </a:solidFill>
                <a:latin typeface="Arial" panose="020B0604020202020204" pitchFamily="34" charset="0"/>
                <a:cs typeface="Arial" panose="020B0604020202020204" pitchFamily="34" charset="0"/>
              </a:rPr>
              <a:t>association</a:t>
            </a:r>
            <a:r>
              <a:rPr lang="en-GB" dirty="0">
                <a:latin typeface="Arial" panose="020B0604020202020204" pitchFamily="34" charset="0"/>
                <a:cs typeface="Arial" panose="020B0604020202020204" pitchFamily="34" charset="0"/>
              </a:rPr>
              <a:t>, a maximum Gamete Phase </a:t>
            </a:r>
            <a:r>
              <a:rPr lang="en-GB" dirty="0">
                <a:solidFill>
                  <a:srgbClr val="0000FF"/>
                </a:solidFill>
                <a:latin typeface="Arial" panose="020B0604020202020204" pitchFamily="34" charset="0"/>
                <a:cs typeface="Arial" panose="020B0604020202020204" pitchFamily="34" charset="0"/>
              </a:rPr>
              <a:t>Dis</a:t>
            </a:r>
            <a:r>
              <a:rPr lang="en-GB" dirty="0">
                <a:latin typeface="Arial" panose="020B0604020202020204" pitchFamily="34" charset="0"/>
                <a:cs typeface="Arial" panose="020B0604020202020204" pitchFamily="34" charset="0"/>
              </a:rPr>
              <a:t>-equilibrium (</a:t>
            </a:r>
            <a:r>
              <a:rPr lang="en-GB" dirty="0">
                <a:solidFill>
                  <a:schemeClr val="tx1">
                    <a:lumMod val="50000"/>
                    <a:lumOff val="50000"/>
                  </a:schemeClr>
                </a:solidFill>
                <a:latin typeface="Arial" panose="020B0604020202020204" pitchFamily="34" charset="0"/>
                <a:cs typeface="Arial" panose="020B0604020202020204" pitchFamily="34" charset="0"/>
              </a:rPr>
              <a:t>different from C/c and D/d, where you do not see an association</a:t>
            </a:r>
            <a:r>
              <a:rPr lang="en-GB"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Focus on the male gametes. Again, maximum association: Yet, different version of association, since A with B, not with b   ;-)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name the phases „A-B“ plus „a-b“ as </a:t>
            </a:r>
            <a:r>
              <a:rPr lang="en-GB" dirty="0">
                <a:solidFill>
                  <a:srgbClr val="0000FF"/>
                </a:solidFill>
                <a:latin typeface="Arial" panose="020B0604020202020204" pitchFamily="34" charset="0"/>
                <a:cs typeface="Arial" panose="020B0604020202020204" pitchFamily="34" charset="0"/>
              </a:rPr>
              <a:t>Coupling  Phase</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 name the phases „A-b“ plus „a-B“ as </a:t>
            </a:r>
            <a:r>
              <a:rPr lang="en-GB" dirty="0">
                <a:solidFill>
                  <a:srgbClr val="0000FF"/>
                </a:solidFill>
                <a:latin typeface="Arial" panose="020B0604020202020204" pitchFamily="34" charset="0"/>
                <a:cs typeface="Arial" panose="020B0604020202020204" pitchFamily="34" charset="0"/>
              </a:rPr>
              <a:t>Repulsion Phase</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solidFill>
                  <a:schemeClr val="tx1">
                    <a:lumMod val="50000"/>
                    <a:lumOff val="50000"/>
                  </a:schemeClr>
                </a:solidFill>
                <a:latin typeface="Arial" panose="020B0604020202020204" pitchFamily="34" charset="0"/>
                <a:cs typeface="Arial" panose="020B0604020202020204" pitchFamily="34" charset="0"/>
              </a:rPr>
              <a:t>If crossing AA/BB x aa/bb, repulsion phase in offspring occurs only </a:t>
            </a:r>
            <a:r>
              <a:rPr lang="en-GB" i="1" dirty="0">
                <a:solidFill>
                  <a:schemeClr val="tx1">
                    <a:lumMod val="50000"/>
                    <a:lumOff val="50000"/>
                  </a:schemeClr>
                </a:solidFill>
                <a:latin typeface="Arial" panose="020B0604020202020204" pitchFamily="34" charset="0"/>
                <a:cs typeface="Arial" panose="020B0604020202020204" pitchFamily="34" charset="0"/>
              </a:rPr>
              <a:t>via</a:t>
            </a:r>
            <a:r>
              <a:rPr lang="en-GB" dirty="0">
                <a:solidFill>
                  <a:schemeClr val="tx1">
                    <a:lumMod val="50000"/>
                    <a:lumOff val="50000"/>
                  </a:schemeClr>
                </a:solidFill>
                <a:latin typeface="Arial" panose="020B0604020202020204" pitchFamily="34" charset="0"/>
                <a:cs typeface="Arial" panose="020B0604020202020204" pitchFamily="34" charset="0"/>
              </a:rPr>
              <a:t> cross-over; in case of full linkage, repulsion phase would not occur. Do not mix up „coupling“ with “</a:t>
            </a:r>
            <a:r>
              <a:rPr lang="en-GB" i="1" dirty="0" err="1">
                <a:solidFill>
                  <a:schemeClr val="tx1">
                    <a:lumMod val="50000"/>
                    <a:lumOff val="50000"/>
                  </a:schemeClr>
                </a:solidFill>
                <a:latin typeface="Arial" panose="020B0604020202020204" pitchFamily="34" charset="0"/>
                <a:cs typeface="Arial" panose="020B0604020202020204" pitchFamily="34" charset="0"/>
              </a:rPr>
              <a:t>Kopplung</a:t>
            </a:r>
            <a:r>
              <a:rPr lang="en-GB" dirty="0">
                <a:solidFill>
                  <a:schemeClr val="tx1">
                    <a:lumMod val="50000"/>
                    <a:lumOff val="50000"/>
                  </a:schemeClr>
                </a:solidFill>
                <a:latin typeface="Arial" panose="020B0604020202020204" pitchFamily="34" charset="0"/>
                <a:cs typeface="Arial" panose="020B0604020202020204" pitchFamily="34" charset="0"/>
              </a:rPr>
              <a:t>“ with „linkage“.</a:t>
            </a:r>
          </a:p>
        </p:txBody>
      </p:sp>
      <p:sp>
        <p:nvSpPr>
          <p:cNvPr id="9" name="TextBox 8"/>
          <p:cNvSpPr txBox="1"/>
          <p:nvPr/>
        </p:nvSpPr>
        <p:spPr>
          <a:xfrm>
            <a:off x="72000" y="4979794"/>
            <a:ext cx="12047675" cy="175432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In different traditions, instead of „coupling and repulsion“ you may find „parental gamete phase” and “recombined gamete phase“ (parental and recombined haplotype).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in modern genetics, we anyway oftentimes do not talk about LD of </a:t>
            </a:r>
            <a:r>
              <a:rPr lang="en-GB" dirty="0">
                <a:solidFill>
                  <a:srgbClr val="0000FF"/>
                </a:solidFill>
                <a:latin typeface="Arial" panose="020B0604020202020204" pitchFamily="34" charset="0"/>
                <a:cs typeface="Arial" panose="020B0604020202020204" pitchFamily="34" charset="0"/>
              </a:rPr>
              <a:t>genes</a:t>
            </a:r>
            <a:r>
              <a:rPr lang="en-GB" dirty="0">
                <a:latin typeface="Arial" panose="020B0604020202020204" pitchFamily="34" charset="0"/>
                <a:cs typeface="Arial" panose="020B0604020202020204" pitchFamily="34" charset="0"/>
              </a:rPr>
              <a:t> but about LD of DNA-markers, the concept of „A“ versus „a“ implying dominance of A over a is barely adequate. Hence, coupling denoting „dominant with dominant“ and „recessive with recessive“ may be less adequate than parental phase </a:t>
            </a:r>
            <a:r>
              <a:rPr lang="en-GB" i="1" dirty="0">
                <a:latin typeface="Arial" panose="020B0604020202020204" pitchFamily="34" charset="0"/>
                <a:cs typeface="Arial" panose="020B0604020202020204" pitchFamily="34" charset="0"/>
              </a:rPr>
              <a:t>vs.</a:t>
            </a:r>
            <a:r>
              <a:rPr lang="en-GB" dirty="0">
                <a:latin typeface="Arial" panose="020B0604020202020204" pitchFamily="34" charset="0"/>
                <a:cs typeface="Arial" panose="020B0604020202020204" pitchFamily="34" charset="0"/>
              </a:rPr>
              <a:t> recombined phase.</a:t>
            </a:r>
          </a:p>
        </p:txBody>
      </p:sp>
      <p:sp>
        <p:nvSpPr>
          <p:cNvPr id="10" name="Right Triangle 9"/>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feld 5"/>
          <p:cNvSpPr txBox="1"/>
          <p:nvPr/>
        </p:nvSpPr>
        <p:spPr>
          <a:xfrm>
            <a:off x="11337503" y="18522"/>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1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2000" y="18522"/>
            <a:ext cx="1204767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How to quantify the ‘amount of’ Gamete Phase Disequilibria?   </a:t>
            </a:r>
          </a:p>
        </p:txBody>
      </p:sp>
      <p:grpSp>
        <p:nvGrpSpPr>
          <p:cNvPr id="7" name="Group 6"/>
          <p:cNvGrpSpPr/>
          <p:nvPr/>
        </p:nvGrpSpPr>
        <p:grpSpPr>
          <a:xfrm>
            <a:off x="72000" y="1180862"/>
            <a:ext cx="4847634" cy="3863534"/>
            <a:chOff x="71999" y="893736"/>
            <a:chExt cx="7921825" cy="5941369"/>
          </a:xfrm>
        </p:grpSpPr>
        <p:pic>
          <p:nvPicPr>
            <p:cNvPr id="4" name="Picture 4" descr="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9" y="893736"/>
              <a:ext cx="7921825" cy="59413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6948407" y="6281980"/>
              <a:ext cx="697424" cy="361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5053496" y="795462"/>
            <a:ext cx="7066179" cy="424731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Female gametes:  Maximum LD. Negative D (repulsion phase prevails).</a:t>
            </a:r>
          </a:p>
          <a:p>
            <a:r>
              <a:rPr lang="en-GB" dirty="0">
                <a:latin typeface="Arial" panose="020B0604020202020204" pitchFamily="34" charset="0"/>
                <a:cs typeface="Arial" panose="020B0604020202020204" pitchFamily="34" charset="0"/>
              </a:rPr>
              <a:t>Male gametes: Maximum LD. Positive LD (coupling phase prevails).</a:t>
            </a:r>
          </a:p>
          <a:p>
            <a:endParaRPr lang="en-GB" dirty="0">
              <a:solidFill>
                <a:schemeClr val="tx1">
                  <a:lumMod val="50000"/>
                  <a:lumOff val="50000"/>
                </a:schemeClr>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Jointly (sum of all gametes), here LD is zero, because AB occurs as frequent (</a:t>
            </a:r>
            <a:r>
              <a:rPr lang="en-GB" dirty="0">
                <a:solidFill>
                  <a:srgbClr val="0000FF"/>
                </a:solidFill>
                <a:latin typeface="Arial" panose="020B0604020202020204" pitchFamily="34" charset="0"/>
                <a:cs typeface="Arial" panose="020B0604020202020204" pitchFamily="34" charset="0"/>
              </a:rPr>
              <a:t>r=1/4</a:t>
            </a:r>
            <a:r>
              <a:rPr lang="en-GB" dirty="0">
                <a:latin typeface="Arial" panose="020B0604020202020204" pitchFamily="34" charset="0"/>
                <a:cs typeface="Arial" panose="020B0604020202020204" pitchFamily="34" charset="0"/>
              </a:rPr>
              <a:t>) as expected from the frequencies of its constituting alleles A (p=0.5) and B (p=0.5); </a:t>
            </a:r>
            <a:r>
              <a:rPr lang="en-GB" dirty="0">
                <a:solidFill>
                  <a:srgbClr val="0000FF"/>
                </a:solidFill>
                <a:latin typeface="Arial" panose="020B0604020202020204" pitchFamily="34" charset="0"/>
                <a:cs typeface="Arial" panose="020B0604020202020204" pitchFamily="34" charset="0"/>
              </a:rPr>
              <a:t>p² = r = 1/4</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may say: Okay, taking a small sample of gametes (such as the four female gametes) may create LD although maybe LD=0 in the basic pool of gametes. ¡Indeed, Drift creates LD!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may say: Joining two samples of gametes (females and males) with different LD may create a new, different LD situation.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Indeed: Mixture, Admixture, Migration create LD. </a:t>
            </a:r>
          </a:p>
        </p:txBody>
      </p:sp>
      <p:sp>
        <p:nvSpPr>
          <p:cNvPr id="8" name="TextBox 7"/>
          <p:cNvSpPr txBox="1"/>
          <p:nvPr/>
        </p:nvSpPr>
        <p:spPr>
          <a:xfrm>
            <a:off x="72000" y="5727110"/>
            <a:ext cx="12047675"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algn="ctr"/>
            <a:r>
              <a:rPr lang="en-GB" i="1" dirty="0"/>
              <a:t>Nota bene</a:t>
            </a:r>
            <a:r>
              <a:rPr lang="en-GB" dirty="0"/>
              <a:t>: Selection and Mutation usually create LD, too. Of course </a:t>
            </a:r>
            <a:r>
              <a:rPr lang="en-GB" dirty="0">
                <a:sym typeface="Wingdings" panose="05000000000000000000" pitchFamily="2" charset="2"/>
              </a:rPr>
              <a:t></a:t>
            </a:r>
            <a:r>
              <a:rPr lang="en-GB" dirty="0"/>
              <a:t>.</a:t>
            </a:r>
          </a:p>
        </p:txBody>
      </p:sp>
      <p:sp>
        <p:nvSpPr>
          <p:cNvPr id="9" name="Right Triangle 8"/>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15</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97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5858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feld 5"/>
          <p:cNvSpPr txBox="1"/>
          <p:nvPr/>
        </p:nvSpPr>
        <p:spPr>
          <a:xfrm>
            <a:off x="414825" y="173873"/>
            <a:ext cx="11445612" cy="563231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LD describes the </a:t>
            </a:r>
            <a:r>
              <a:rPr lang="en-GB" sz="2400" dirty="0">
                <a:solidFill>
                  <a:srgbClr val="0000FF"/>
                </a:solidFill>
                <a:latin typeface="Arial" panose="020B0604020202020204" pitchFamily="34" charset="0"/>
                <a:cs typeface="Arial" panose="020B0604020202020204" pitchFamily="34" charset="0"/>
              </a:rPr>
              <a:t>gametes</a:t>
            </a:r>
            <a:r>
              <a:rPr lang="en-GB" sz="2400" dirty="0">
                <a:latin typeface="Arial" panose="020B0604020202020204" pitchFamily="34" charset="0"/>
                <a:cs typeface="Arial" panose="020B0604020202020204" pitchFamily="34" charset="0"/>
              </a:rPr>
              <a:t> (haplotypes) and frequency of coupling &amp; repulsion. </a:t>
            </a:r>
          </a:p>
          <a:p>
            <a:r>
              <a:rPr lang="en-GB" sz="2400" dirty="0">
                <a:latin typeface="Arial" panose="020B0604020202020204" pitchFamily="34" charset="0"/>
                <a:cs typeface="Arial" panose="020B0604020202020204" pitchFamily="34" charset="0"/>
              </a:rPr>
              <a:t>Gametes ‚make‘ zygotes (plants). In these plants, we may see the impact of </a:t>
            </a:r>
            <a:r>
              <a:rPr lang="en-GB" sz="2400" dirty="0" err="1">
                <a:latin typeface="Arial" panose="020B0604020202020204" pitchFamily="34" charset="0"/>
                <a:cs typeface="Arial" panose="020B0604020202020204" pitchFamily="34" charset="0"/>
              </a:rPr>
              <a:t>posi-tive</a:t>
            </a:r>
            <a:r>
              <a:rPr lang="en-GB" sz="2400" dirty="0">
                <a:latin typeface="Arial" panose="020B0604020202020204" pitchFamily="34" charset="0"/>
                <a:cs typeface="Arial" panose="020B0604020202020204" pitchFamily="34" charset="0"/>
              </a:rPr>
              <a:t> or negative, strong or small LD on performance and genetic variance. </a:t>
            </a:r>
            <a:br>
              <a:rPr lang="en-GB" sz="2400" dirty="0">
                <a:latin typeface="Arial" panose="020B0604020202020204" pitchFamily="34" charset="0"/>
                <a:cs typeface="Arial" panose="020B0604020202020204" pitchFamily="34" charset="0"/>
              </a:rPr>
            </a:br>
            <a:r>
              <a:rPr lang="en-GB" sz="2400" dirty="0">
                <a:solidFill>
                  <a:srgbClr val="0000FF"/>
                </a:solidFill>
                <a:latin typeface="Arial" panose="020B0604020202020204" pitchFamily="34" charset="0"/>
                <a:cs typeface="Arial" panose="020B0604020202020204" pitchFamily="34" charset="0"/>
              </a:rPr>
              <a:t>Again: LD it is a feature of the </a:t>
            </a:r>
            <a:r>
              <a:rPr lang="en-GB" sz="2400" dirty="0" err="1">
                <a:solidFill>
                  <a:srgbClr val="0000FF"/>
                </a:solidFill>
                <a:latin typeface="Arial" panose="020B0604020202020204" pitchFamily="34" charset="0"/>
                <a:cs typeface="Arial" panose="020B0604020202020204" pitchFamily="34" charset="0"/>
              </a:rPr>
              <a:t>gametic</a:t>
            </a:r>
            <a:r>
              <a:rPr lang="en-GB" sz="2400" dirty="0">
                <a:solidFill>
                  <a:srgbClr val="0000FF"/>
                </a:solidFill>
                <a:latin typeface="Arial" panose="020B0604020202020204" pitchFamily="34" charset="0"/>
                <a:cs typeface="Arial" panose="020B0604020202020204" pitchFamily="34" charset="0"/>
              </a:rPr>
              <a:t> array and from them goes into the plants.</a:t>
            </a:r>
          </a:p>
          <a:p>
            <a:r>
              <a:rPr lang="en-GB" sz="2400" dirty="0">
                <a:latin typeface="Arial" panose="020B0604020202020204" pitchFamily="34" charset="0"/>
                <a:cs typeface="Arial" panose="020B0604020202020204" pitchFamily="34" charset="0"/>
              </a:rPr>
              <a:t>Gametes mate </a:t>
            </a:r>
            <a:r>
              <a:rPr lang="en-GB" sz="2400" i="1" dirty="0">
                <a:latin typeface="Arial" panose="020B0604020202020204" pitchFamily="34" charset="0"/>
                <a:cs typeface="Arial" panose="020B0604020202020204" pitchFamily="34" charset="0"/>
              </a:rPr>
              <a:t>via</a:t>
            </a:r>
            <a:r>
              <a:rPr lang="en-GB" sz="2400" dirty="0">
                <a:latin typeface="Arial" panose="020B0604020202020204" pitchFamily="34" charset="0"/>
                <a:cs typeface="Arial" panose="020B0604020202020204" pitchFamily="34" charset="0"/>
              </a:rPr>
              <a:t> self-fertilization or via random outcrossing. </a:t>
            </a:r>
            <a:r>
              <a:rPr lang="en-GB" sz="2400" dirty="0" err="1">
                <a:latin typeface="Arial" panose="020B0604020202020204" pitchFamily="34" charset="0"/>
                <a:cs typeface="Arial" panose="020B0604020202020204" pitchFamily="34" charset="0"/>
              </a:rPr>
              <a:t>Selfing</a:t>
            </a:r>
            <a:r>
              <a:rPr lang="en-GB" sz="2400" dirty="0">
                <a:latin typeface="Arial" panose="020B0604020202020204" pitchFamily="34" charset="0"/>
                <a:cs typeface="Arial" panose="020B0604020202020204" pitchFamily="34" charset="0"/>
              </a:rPr>
              <a:t> increases homozygosity and thus protects LD from further decay. Linkage protects LD from decay, too. If linkage is zero, then ongoing random outcrossing reduces LD by half per generation of random mating. </a:t>
            </a:r>
          </a:p>
          <a:p>
            <a:r>
              <a:rPr lang="en-GB" sz="2400" dirty="0">
                <a:solidFill>
                  <a:schemeClr val="bg1"/>
                </a:solidFill>
                <a:latin typeface="Arial" panose="020B0604020202020204" pitchFamily="34" charset="0"/>
                <a:cs typeface="Arial" panose="020B0604020202020204" pitchFamily="34" charset="0"/>
              </a:rPr>
              <a:t>Cross two inbred lines. Choosing them created </a:t>
            </a:r>
            <a:r>
              <a:rPr lang="en-GB" sz="2400" dirty="0" err="1">
                <a:solidFill>
                  <a:schemeClr val="bg1"/>
                </a:solidFill>
                <a:latin typeface="Arial" panose="020B0604020202020204" pitchFamily="34" charset="0"/>
                <a:cs typeface="Arial" panose="020B0604020202020204" pitchFamily="34" charset="0"/>
              </a:rPr>
              <a:t>LD</a:t>
            </a:r>
            <a:r>
              <a:rPr lang="en-GB" sz="2400" baseline="-25000" dirty="0" err="1">
                <a:solidFill>
                  <a:schemeClr val="bg1"/>
                </a:solidFill>
                <a:latin typeface="Arial" panose="020B0604020202020204" pitchFamily="34" charset="0"/>
                <a:cs typeface="Arial" panose="020B0604020202020204" pitchFamily="34" charset="0"/>
              </a:rPr>
              <a:t>max</a:t>
            </a:r>
            <a:r>
              <a:rPr lang="en-GB" sz="2400" dirty="0">
                <a:solidFill>
                  <a:schemeClr val="bg1"/>
                </a:solidFill>
                <a:latin typeface="Arial" panose="020B0604020202020204" pitchFamily="34" charset="0"/>
                <a:cs typeface="Arial" panose="020B0604020202020204" pitchFamily="34" charset="0"/>
              </a:rPr>
              <a:t>  for all pairs of polymorphic loci: Irrelevant whether they are [AA/BB &amp; aa/bb] or [AA/bb &amp; aa/BB]. </a:t>
            </a: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If these two loci are unlinked, the gametes coming from F1 Aa/Bb are with LD=0. </a:t>
            </a:r>
            <a:r>
              <a:rPr lang="en-GB" sz="2400" dirty="0" err="1">
                <a:solidFill>
                  <a:schemeClr val="bg1"/>
                </a:solidFill>
                <a:latin typeface="Arial" panose="020B0604020202020204" pitchFamily="34" charset="0"/>
                <a:cs typeface="Arial" panose="020B0604020202020204" pitchFamily="34" charset="0"/>
              </a:rPr>
              <a:t>LD</a:t>
            </a:r>
            <a:r>
              <a:rPr lang="en-GB" sz="2400" baseline="-25000" dirty="0" err="1">
                <a:solidFill>
                  <a:schemeClr val="bg1"/>
                </a:solidFill>
                <a:latin typeface="Arial" panose="020B0604020202020204" pitchFamily="34" charset="0"/>
                <a:cs typeface="Arial" panose="020B0604020202020204" pitchFamily="34" charset="0"/>
              </a:rPr>
              <a:t>max</a:t>
            </a:r>
            <a:r>
              <a:rPr lang="en-GB" sz="2400" dirty="0">
                <a:solidFill>
                  <a:schemeClr val="bg1"/>
                </a:solidFill>
                <a:latin typeface="Arial" panose="020B0604020202020204" pitchFamily="34" charset="0"/>
                <a:cs typeface="Arial" panose="020B0604020202020204" pitchFamily="34" charset="0"/>
              </a:rPr>
              <a:t> to LD=0 in one step </a:t>
            </a:r>
            <a:r>
              <a:rPr lang="en-GB" sz="2400" dirty="0">
                <a:solidFill>
                  <a:schemeClr val="bg1"/>
                </a:solidFill>
                <a:latin typeface="Arial" panose="020B0604020202020204" pitchFamily="34" charset="0"/>
                <a:cs typeface="Arial" panose="020B0604020202020204" pitchFamily="34" charset="0"/>
                <a:sym typeface="Wingdings" panose="05000000000000000000" pitchFamily="2" charset="2"/>
              </a:rPr>
              <a:t>. Such strong decay cannot be realized in a random mating population, because with p²≠0 &amp; q²≠0, always some individuals are not double-heterozygous Aa/Bb but like Aa/bb, aa/BB etc., and therefore transfer their individual haplotype un-recombined into the next generation ;-) </a:t>
            </a:r>
            <a:endParaRPr lang="en-GB" sz="2400" dirty="0">
              <a:solidFill>
                <a:schemeClr val="bg1"/>
              </a:solidFill>
              <a:latin typeface="Arial" panose="020B0604020202020204" pitchFamily="34" charset="0"/>
              <a:cs typeface="Arial" panose="020B0604020202020204" pitchFamily="34" charset="0"/>
            </a:endParaRPr>
          </a:p>
        </p:txBody>
      </p:sp>
      <p:sp>
        <p:nvSpPr>
          <p:cNvPr id="5"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16</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32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5858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feld 5"/>
          <p:cNvSpPr txBox="1"/>
          <p:nvPr/>
        </p:nvSpPr>
        <p:spPr>
          <a:xfrm>
            <a:off x="414825" y="173873"/>
            <a:ext cx="11445612" cy="5632311"/>
          </a:xfrm>
          <a:prstGeom prst="rect">
            <a:avLst/>
          </a:prstGeom>
          <a:noFill/>
        </p:spPr>
        <p:txBody>
          <a:bodyPr wrap="square" rtlCol="0">
            <a:spAutoFit/>
          </a:bodyPr>
          <a:lstStyle/>
          <a:p>
            <a:r>
              <a:rPr lang="en-GB" sz="2400" dirty="0">
                <a:solidFill>
                  <a:schemeClr val="tx1">
                    <a:lumMod val="50000"/>
                    <a:lumOff val="50000"/>
                  </a:schemeClr>
                </a:solidFill>
                <a:latin typeface="Arial" panose="020B0604020202020204" pitchFamily="34" charset="0"/>
                <a:cs typeface="Arial" panose="020B0604020202020204" pitchFamily="34" charset="0"/>
              </a:rPr>
              <a:t>LD describes the gametes (haplotypes) and frequency of coupling &amp; repulsion. </a:t>
            </a:r>
          </a:p>
          <a:p>
            <a:r>
              <a:rPr lang="en-GB" sz="2400" dirty="0">
                <a:solidFill>
                  <a:schemeClr val="tx1">
                    <a:lumMod val="50000"/>
                    <a:lumOff val="50000"/>
                  </a:schemeClr>
                </a:solidFill>
                <a:latin typeface="Arial" panose="020B0604020202020204" pitchFamily="34" charset="0"/>
                <a:cs typeface="Arial" panose="020B0604020202020204" pitchFamily="34" charset="0"/>
              </a:rPr>
              <a:t>Gametes ‚make‘ zygotes (plants). In these plants, we may see the impact of </a:t>
            </a:r>
            <a:r>
              <a:rPr lang="en-GB" sz="2400" dirty="0" err="1">
                <a:solidFill>
                  <a:schemeClr val="tx1">
                    <a:lumMod val="50000"/>
                    <a:lumOff val="50000"/>
                  </a:schemeClr>
                </a:solidFill>
                <a:latin typeface="Arial" panose="020B0604020202020204" pitchFamily="34" charset="0"/>
                <a:cs typeface="Arial" panose="020B0604020202020204" pitchFamily="34" charset="0"/>
              </a:rPr>
              <a:t>posi-tive</a:t>
            </a:r>
            <a:r>
              <a:rPr lang="en-GB" sz="2400" dirty="0">
                <a:solidFill>
                  <a:schemeClr val="tx1">
                    <a:lumMod val="50000"/>
                    <a:lumOff val="50000"/>
                  </a:schemeClr>
                </a:solidFill>
                <a:latin typeface="Arial" panose="020B0604020202020204" pitchFamily="34" charset="0"/>
                <a:cs typeface="Arial" panose="020B0604020202020204" pitchFamily="34" charset="0"/>
              </a:rPr>
              <a:t> or negative, strong or small LD on performance and genetic variance. </a:t>
            </a:r>
            <a:br>
              <a:rPr lang="en-GB" sz="2400" dirty="0">
                <a:solidFill>
                  <a:schemeClr val="tx1">
                    <a:lumMod val="50000"/>
                    <a:lumOff val="50000"/>
                  </a:schemeClr>
                </a:solidFill>
                <a:latin typeface="Arial" panose="020B0604020202020204" pitchFamily="34" charset="0"/>
                <a:cs typeface="Arial" panose="020B0604020202020204" pitchFamily="34" charset="0"/>
              </a:rPr>
            </a:br>
            <a:r>
              <a:rPr lang="en-GB" sz="2400" dirty="0">
                <a:solidFill>
                  <a:schemeClr val="tx1">
                    <a:lumMod val="50000"/>
                    <a:lumOff val="50000"/>
                  </a:schemeClr>
                </a:solidFill>
                <a:latin typeface="Arial" panose="020B0604020202020204" pitchFamily="34" charset="0"/>
                <a:cs typeface="Arial" panose="020B0604020202020204" pitchFamily="34" charset="0"/>
              </a:rPr>
              <a:t>Again: LD it is a feature of the </a:t>
            </a:r>
            <a:r>
              <a:rPr lang="en-GB" sz="2400" dirty="0" err="1">
                <a:solidFill>
                  <a:schemeClr val="tx1">
                    <a:lumMod val="50000"/>
                    <a:lumOff val="50000"/>
                  </a:schemeClr>
                </a:solidFill>
                <a:latin typeface="Arial" panose="020B0604020202020204" pitchFamily="34" charset="0"/>
                <a:cs typeface="Arial" panose="020B0604020202020204" pitchFamily="34" charset="0"/>
              </a:rPr>
              <a:t>gametic</a:t>
            </a:r>
            <a:r>
              <a:rPr lang="en-GB" sz="2400" dirty="0">
                <a:solidFill>
                  <a:schemeClr val="tx1">
                    <a:lumMod val="50000"/>
                    <a:lumOff val="50000"/>
                  </a:schemeClr>
                </a:solidFill>
                <a:latin typeface="Arial" panose="020B0604020202020204" pitchFamily="34" charset="0"/>
                <a:cs typeface="Arial" panose="020B0604020202020204" pitchFamily="34" charset="0"/>
              </a:rPr>
              <a:t> array and from them goes into the plants.</a:t>
            </a:r>
          </a:p>
          <a:p>
            <a:r>
              <a:rPr lang="en-GB" sz="2400" dirty="0">
                <a:solidFill>
                  <a:schemeClr val="tx1">
                    <a:lumMod val="50000"/>
                    <a:lumOff val="50000"/>
                  </a:schemeClr>
                </a:solidFill>
                <a:latin typeface="Arial" panose="020B0604020202020204" pitchFamily="34" charset="0"/>
                <a:cs typeface="Arial" panose="020B0604020202020204" pitchFamily="34" charset="0"/>
              </a:rPr>
              <a:t>Gametes mate via self-fertilization or via random outcrossing. </a:t>
            </a:r>
            <a:r>
              <a:rPr lang="en-GB" sz="2400" dirty="0" err="1">
                <a:solidFill>
                  <a:schemeClr val="tx1">
                    <a:lumMod val="50000"/>
                    <a:lumOff val="50000"/>
                  </a:schemeClr>
                </a:solidFill>
                <a:latin typeface="Arial" panose="020B0604020202020204" pitchFamily="34" charset="0"/>
                <a:cs typeface="Arial" panose="020B0604020202020204" pitchFamily="34" charset="0"/>
              </a:rPr>
              <a:t>Selfing</a:t>
            </a:r>
            <a:r>
              <a:rPr lang="en-GB" sz="2400" dirty="0">
                <a:solidFill>
                  <a:schemeClr val="tx1">
                    <a:lumMod val="50000"/>
                    <a:lumOff val="50000"/>
                  </a:schemeClr>
                </a:solidFill>
                <a:latin typeface="Arial" panose="020B0604020202020204" pitchFamily="34" charset="0"/>
                <a:cs typeface="Arial" panose="020B0604020202020204" pitchFamily="34" charset="0"/>
              </a:rPr>
              <a:t> increases homozygosity and thus protects LD from further decay. Linkage protects LD from decay, too. If linkage is zero, then ongoing random outcrossing reduces LD by half per generation of random mating. </a:t>
            </a:r>
          </a:p>
          <a:p>
            <a:r>
              <a:rPr lang="en-GB" sz="2400" dirty="0">
                <a:latin typeface="Arial" panose="020B0604020202020204" pitchFamily="34" charset="0"/>
                <a:cs typeface="Arial" panose="020B0604020202020204" pitchFamily="34" charset="0"/>
              </a:rPr>
              <a:t>Cross two inbred lines. Choosing them created </a:t>
            </a:r>
            <a:r>
              <a:rPr lang="en-GB" sz="2400" dirty="0" err="1">
                <a:latin typeface="Arial" panose="020B0604020202020204" pitchFamily="34" charset="0"/>
                <a:cs typeface="Arial" panose="020B0604020202020204" pitchFamily="34" charset="0"/>
              </a:rPr>
              <a:t>LD</a:t>
            </a:r>
            <a:r>
              <a:rPr lang="en-GB" sz="2400" baseline="-25000" dirty="0" err="1">
                <a:solidFill>
                  <a:srgbClr val="FF0000"/>
                </a:solidFill>
                <a:latin typeface="Arial" panose="020B0604020202020204" pitchFamily="34" charset="0"/>
                <a:cs typeface="Arial" panose="020B0604020202020204" pitchFamily="34" charset="0"/>
              </a:rPr>
              <a:t>max</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for all pairs of polymorphic loci: Irrelevant whether they are such as [AA/BB &amp; aa/bb] or like [AA/bb &amp; aa/BB].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If these two loci are unlinked, the gametes </a:t>
            </a:r>
            <a:r>
              <a:rPr lang="en-GB" sz="2400" dirty="0">
                <a:solidFill>
                  <a:srgbClr val="0000FF"/>
                </a:solidFill>
                <a:latin typeface="Arial" panose="020B0604020202020204" pitchFamily="34" charset="0"/>
                <a:cs typeface="Arial" panose="020B0604020202020204" pitchFamily="34" charset="0"/>
              </a:rPr>
              <a:t>coming from </a:t>
            </a:r>
            <a:r>
              <a:rPr lang="en-GB" sz="2400" dirty="0">
                <a:latin typeface="Arial" panose="020B0604020202020204" pitchFamily="34" charset="0"/>
                <a:cs typeface="Arial" panose="020B0604020202020204" pitchFamily="34" charset="0"/>
              </a:rPr>
              <a:t>F1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Aa/Bb</a:t>
            </a:r>
            <a:r>
              <a:rPr lang="en-GB" sz="2400" dirty="0">
                <a:latin typeface="Arial" panose="020B0604020202020204" pitchFamily="34" charset="0"/>
                <a:cs typeface="Arial" panose="020B0604020202020204" pitchFamily="34" charset="0"/>
              </a:rPr>
              <a:t> are with </a:t>
            </a:r>
            <a:r>
              <a:rPr lang="en-GB" sz="2400" dirty="0">
                <a:solidFill>
                  <a:srgbClr val="FF0000"/>
                </a:solidFill>
                <a:latin typeface="Arial" panose="020B0604020202020204" pitchFamily="34" charset="0"/>
                <a:cs typeface="Arial" panose="020B0604020202020204" pitchFamily="34" charset="0"/>
              </a:rPr>
              <a:t>LD=0</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LD</a:t>
            </a:r>
            <a:r>
              <a:rPr lang="en-GB" sz="2400" baseline="-25000" dirty="0" err="1">
                <a:solidFill>
                  <a:srgbClr val="FF0000"/>
                </a:solidFill>
                <a:latin typeface="Arial" panose="020B0604020202020204" pitchFamily="34" charset="0"/>
                <a:cs typeface="Arial" panose="020B0604020202020204" pitchFamily="34" charset="0"/>
              </a:rPr>
              <a:t>max</a:t>
            </a:r>
            <a:r>
              <a:rPr lang="en-GB" sz="2400" dirty="0">
                <a:solidFill>
                  <a:srgbClr val="FF0000"/>
                </a:solidFill>
                <a:latin typeface="Arial" panose="020B0604020202020204" pitchFamily="34" charset="0"/>
                <a:cs typeface="Arial" panose="020B0604020202020204" pitchFamily="34" charset="0"/>
              </a:rPr>
              <a:t> to LD=0 in one step </a:t>
            </a:r>
            <a:r>
              <a:rPr lang="en-GB" sz="2400"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GB" sz="2400" dirty="0">
                <a:latin typeface="Arial" panose="020B0604020202020204" pitchFamily="34" charset="0"/>
                <a:cs typeface="Arial" panose="020B0604020202020204" pitchFamily="34" charset="0"/>
                <a:sym typeface="Wingdings" panose="05000000000000000000" pitchFamily="2" charset="2"/>
              </a:rPr>
              <a:t>. Such maximum decay cannot be realized in a random mating population, because with p²≠0 &amp; q²≠0, always some individuals are not double-heterozygous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Aa/Bb</a:t>
            </a:r>
            <a:r>
              <a:rPr lang="en-GB" sz="2400" dirty="0">
                <a:latin typeface="Arial" panose="020B0604020202020204" pitchFamily="34" charset="0"/>
                <a:cs typeface="Arial" panose="020B0604020202020204" pitchFamily="34" charset="0"/>
                <a:sym typeface="Wingdings" panose="05000000000000000000" pitchFamily="2" charset="2"/>
              </a:rPr>
              <a:t> but like Aa/bb, aa/BB etc., and therefore transfer their individual haplotype un-recombined into the next generation ;-) </a:t>
            </a:r>
            <a:endParaRPr lang="en-GB" sz="2400" dirty="0">
              <a:latin typeface="Arial" panose="020B0604020202020204" pitchFamily="34" charset="0"/>
              <a:cs typeface="Arial" panose="020B0604020202020204" pitchFamily="34" charset="0"/>
            </a:endParaRPr>
          </a:p>
        </p:txBody>
      </p:sp>
      <p:sp>
        <p:nvSpPr>
          <p:cNvPr id="5"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17</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50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5858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 name="Textfeld 5"/>
          <p:cNvSpPr txBox="1"/>
          <p:nvPr/>
        </p:nvSpPr>
        <p:spPr>
          <a:xfrm>
            <a:off x="414825" y="173873"/>
            <a:ext cx="11445612" cy="5632311"/>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solidFill>
                  <a:schemeClr val="tx1">
                    <a:lumMod val="50000"/>
                    <a:lumOff val="50000"/>
                  </a:schemeClr>
                </a:solidFill>
                <a:latin typeface="Arial" panose="020B0604020202020204" pitchFamily="34" charset="0"/>
                <a:cs typeface="Arial" panose="020B0604020202020204" pitchFamily="34" charset="0"/>
              </a:rPr>
              <a:t>We see the following text again, because it is a nice example how you can get super deep insight for little mental investment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Cross two inbred lines. Choosing them created </a:t>
            </a:r>
            <a:r>
              <a:rPr lang="en-GB" sz="2400" dirty="0" err="1">
                <a:latin typeface="Arial" panose="020B0604020202020204" pitchFamily="34" charset="0"/>
                <a:cs typeface="Arial" panose="020B0604020202020204" pitchFamily="34" charset="0"/>
              </a:rPr>
              <a:t>LD</a:t>
            </a:r>
            <a:r>
              <a:rPr lang="en-GB" sz="2400" baseline="-25000" dirty="0" err="1">
                <a:solidFill>
                  <a:srgbClr val="FF0000"/>
                </a:solidFill>
                <a:latin typeface="Arial" panose="020B0604020202020204" pitchFamily="34" charset="0"/>
                <a:cs typeface="Arial" panose="020B0604020202020204" pitchFamily="34" charset="0"/>
              </a:rPr>
              <a:t>max</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for all pairs of polymorphic loci: Irrelevant whether they are such as [AA/BB &amp; aa/bb] or like [AA/bb &amp; aa/BB].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If these two loci are unlinked, the gametes </a:t>
            </a:r>
            <a:r>
              <a:rPr lang="en-GB" sz="2400" dirty="0">
                <a:solidFill>
                  <a:srgbClr val="0000FF"/>
                </a:solidFill>
                <a:latin typeface="Arial" panose="020B0604020202020204" pitchFamily="34" charset="0"/>
                <a:cs typeface="Arial" panose="020B0604020202020204" pitchFamily="34" charset="0"/>
              </a:rPr>
              <a:t>coming from </a:t>
            </a:r>
            <a:r>
              <a:rPr lang="en-GB" sz="2400" dirty="0">
                <a:latin typeface="Arial" panose="020B0604020202020204" pitchFamily="34" charset="0"/>
                <a:cs typeface="Arial" panose="020B0604020202020204" pitchFamily="34" charset="0"/>
              </a:rPr>
              <a:t>F1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Aa/Bb</a:t>
            </a:r>
            <a:r>
              <a:rPr lang="en-GB" sz="2400" dirty="0">
                <a:latin typeface="Arial" panose="020B0604020202020204" pitchFamily="34" charset="0"/>
                <a:cs typeface="Arial" panose="020B0604020202020204" pitchFamily="34" charset="0"/>
              </a:rPr>
              <a:t> are with </a:t>
            </a:r>
            <a:r>
              <a:rPr lang="en-GB" sz="2400" dirty="0">
                <a:solidFill>
                  <a:srgbClr val="FF0000"/>
                </a:solidFill>
                <a:latin typeface="Arial" panose="020B0604020202020204" pitchFamily="34" charset="0"/>
                <a:cs typeface="Arial" panose="020B0604020202020204" pitchFamily="34" charset="0"/>
              </a:rPr>
              <a:t>LD=0</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LD</a:t>
            </a:r>
            <a:r>
              <a:rPr lang="en-GB" sz="2400" baseline="-25000" dirty="0" err="1">
                <a:solidFill>
                  <a:srgbClr val="FF0000"/>
                </a:solidFill>
                <a:latin typeface="Arial" panose="020B0604020202020204" pitchFamily="34" charset="0"/>
                <a:cs typeface="Arial" panose="020B0604020202020204" pitchFamily="34" charset="0"/>
              </a:rPr>
              <a:t>max</a:t>
            </a:r>
            <a:r>
              <a:rPr lang="en-GB" sz="2400" dirty="0">
                <a:solidFill>
                  <a:srgbClr val="FF0000"/>
                </a:solidFill>
                <a:latin typeface="Arial" panose="020B0604020202020204" pitchFamily="34" charset="0"/>
                <a:cs typeface="Arial" panose="020B0604020202020204" pitchFamily="34" charset="0"/>
              </a:rPr>
              <a:t> to LD=0 in one step </a:t>
            </a:r>
            <a:r>
              <a:rPr lang="en-GB" sz="2400"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GB" sz="2400" dirty="0">
                <a:latin typeface="Arial" panose="020B0604020202020204" pitchFamily="34" charset="0"/>
                <a:cs typeface="Arial" panose="020B0604020202020204" pitchFamily="34" charset="0"/>
                <a:sym typeface="Wingdings" panose="05000000000000000000" pitchFamily="2" charset="2"/>
              </a:rPr>
              <a:t>. Such maximum decay cannot be realized in a random mating population, because with p²≠0 &amp; q²≠0, always some individuals are not double-heterozygous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Aa/Bb</a:t>
            </a:r>
            <a:r>
              <a:rPr lang="en-GB" sz="2400" dirty="0">
                <a:latin typeface="Arial" panose="020B0604020202020204" pitchFamily="34" charset="0"/>
                <a:cs typeface="Arial" panose="020B0604020202020204" pitchFamily="34" charset="0"/>
                <a:sym typeface="Wingdings" panose="05000000000000000000" pitchFamily="2" charset="2"/>
              </a:rPr>
              <a:t> but like Aa/bb, aa/BB etc., and therefore transfer their individual haplotype un-recombined into the next generation ;-) </a:t>
            </a:r>
            <a:endParaRPr lang="en-GB" sz="2400" dirty="0">
              <a:latin typeface="Arial" panose="020B0604020202020204" pitchFamily="34" charset="0"/>
              <a:cs typeface="Arial" panose="020B0604020202020204" pitchFamily="34" charset="0"/>
            </a:endParaRPr>
          </a:p>
        </p:txBody>
      </p:sp>
      <p:sp>
        <p:nvSpPr>
          <p:cNvPr id="5"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18</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05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4"/>
          <p:cNvSpPr txBox="1">
            <a:spLocks noChangeArrowheads="1"/>
          </p:cNvSpPr>
          <p:nvPr/>
        </p:nvSpPr>
        <p:spPr bwMode="auto">
          <a:xfrm>
            <a:off x="72000" y="18522"/>
            <a:ext cx="1204767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rgbClr val="0000FF"/>
                </a:solidFill>
                <a:latin typeface="Arial" panose="020B0604020202020204" pitchFamily="34" charset="0"/>
                <a:cs typeface="Arial" panose="020B0604020202020204" pitchFamily="34" charset="0"/>
              </a:rPr>
              <a:t>How</a:t>
            </a:r>
            <a:r>
              <a:rPr lang="en-GB" sz="2400" dirty="0">
                <a:latin typeface="Arial" panose="020B0604020202020204" pitchFamily="34" charset="0"/>
                <a:cs typeface="Arial" panose="020B0604020202020204" pitchFamily="34" charset="0"/>
              </a:rPr>
              <a:t> to quantify Gamete Phase Disequilibria?  Let us try </a:t>
            </a:r>
            <a:r>
              <a:rPr lang="en-GB" sz="2400" dirty="0">
                <a:solidFill>
                  <a:srgbClr val="0000FF"/>
                </a:solidFill>
                <a:latin typeface="Arial" panose="020B0604020202020204" pitchFamily="34" charset="0"/>
                <a:cs typeface="Arial" panose="020B0604020202020204" pitchFamily="34" charset="0"/>
              </a:rPr>
              <a:t>here</a:t>
            </a:r>
            <a:r>
              <a:rPr lang="en-GB" sz="2400" dirty="0">
                <a:latin typeface="Arial" panose="020B0604020202020204" pitchFamily="34" charset="0"/>
                <a:cs typeface="Arial" panose="020B0604020202020204" pitchFamily="34" charset="0"/>
              </a:rPr>
              <a:t>. </a:t>
            </a:r>
          </a:p>
        </p:txBody>
      </p:sp>
      <p:grpSp>
        <p:nvGrpSpPr>
          <p:cNvPr id="10" name="Group 9"/>
          <p:cNvGrpSpPr/>
          <p:nvPr/>
        </p:nvGrpSpPr>
        <p:grpSpPr>
          <a:xfrm>
            <a:off x="72000" y="647700"/>
            <a:ext cx="8451850" cy="6038321"/>
            <a:chOff x="96309" y="647700"/>
            <a:chExt cx="8451850" cy="6038321"/>
          </a:xfrm>
        </p:grpSpPr>
        <p:sp>
          <p:nvSpPr>
            <p:cNvPr id="6" name="Rectangle 5"/>
            <p:cNvSpPr/>
            <p:nvPr/>
          </p:nvSpPr>
          <p:spPr>
            <a:xfrm>
              <a:off x="127000" y="647700"/>
              <a:ext cx="6976533" cy="5765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Object 8"/>
            <p:cNvGraphicFramePr>
              <a:graphicFrameLocks noChangeAspect="1"/>
            </p:cNvGraphicFramePr>
            <p:nvPr/>
          </p:nvGraphicFramePr>
          <p:xfrm>
            <a:off x="96309" y="713846"/>
            <a:ext cx="8451850" cy="5972175"/>
          </p:xfrm>
          <a:graphic>
            <a:graphicData uri="http://schemas.openxmlformats.org/presentationml/2006/ole">
              <mc:AlternateContent xmlns:mc="http://schemas.openxmlformats.org/markup-compatibility/2006">
                <mc:Choice xmlns:v="urn:schemas-microsoft-com:vml" Requires="v">
                  <p:oleObj spid="_x0000_s2057" name="Document" r:id="rId3" imgW="8451858" imgH="5972658" progId="Word.Document.12">
                    <p:link updateAutomatic="1"/>
                  </p:oleObj>
                </mc:Choice>
                <mc:Fallback>
                  <p:oleObj name="Document" r:id="rId3" imgW="8451858" imgH="5972658" progId="Word.Document.12">
                    <p:link updateAutomatic="1"/>
                    <p:pic>
                      <p:nvPicPr>
                        <p:cNvPr id="9" name="Object 8"/>
                        <p:cNvPicPr/>
                        <p:nvPr/>
                      </p:nvPicPr>
                      <p:blipFill>
                        <a:blip r:embed="rId4"/>
                        <a:stretch>
                          <a:fillRect/>
                        </a:stretch>
                      </p:blipFill>
                      <p:spPr>
                        <a:xfrm>
                          <a:off x="96309" y="713846"/>
                          <a:ext cx="8451850" cy="5972175"/>
                        </a:xfrm>
                        <a:prstGeom prst="rect">
                          <a:avLst/>
                        </a:prstGeom>
                      </p:spPr>
                    </p:pic>
                  </p:oleObj>
                </mc:Fallback>
              </mc:AlternateContent>
            </a:graphicData>
          </a:graphic>
        </p:graphicFrame>
      </p:grpSp>
      <p:sp>
        <p:nvSpPr>
          <p:cNvPr id="2" name="Rectangle 1"/>
          <p:cNvSpPr/>
          <p:nvPr/>
        </p:nvSpPr>
        <p:spPr>
          <a:xfrm>
            <a:off x="3987800" y="3124200"/>
            <a:ext cx="3056467" cy="145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160591" y="1058188"/>
            <a:ext cx="4959084" cy="535531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We take different allele frequencies in the 1. and 2. locus (p=0.5 </a:t>
            </a:r>
            <a:r>
              <a:rPr lang="en-GB" i="1" dirty="0">
                <a:latin typeface="Arial" panose="020B0604020202020204" pitchFamily="34" charset="0"/>
                <a:cs typeface="Arial" panose="020B0604020202020204" pitchFamily="34" charset="0"/>
              </a:rPr>
              <a:t>vs</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p=1/6</a:t>
            </a:r>
            <a:r>
              <a:rPr lang="en-GB" dirty="0">
                <a:latin typeface="Arial" panose="020B0604020202020204" pitchFamily="34" charset="0"/>
                <a:cs typeface="Arial" panose="020B0604020202020204" pitchFamily="34" charset="0"/>
              </a:rPr>
              <a:t>). The table shows perfect Gamete Phase Equilibrium, i.e. perfect Linkage (Phase) Equilibrium: LD=0.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allow Algebra, haplotypes are coded. The alleles A and B bring code value 1, the alleles a and b bring code values 0.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correlation coefficient between the codes at first locus and at second locus is r=0, which is self-evident: When seeing the value at the first locus, you cannot predict the value at the second locus. „A“-gametes bring „B“ and „b“ in the ratio 1 : 5 which is exactly the result of randomly taking  gametes (exactly the overall-frequency of B and b: 1/6 </a:t>
            </a:r>
            <a:r>
              <a:rPr lang="en-GB" i="1" dirty="0">
                <a:latin typeface="Arial" panose="020B0604020202020204" pitchFamily="34" charset="0"/>
                <a:cs typeface="Arial" panose="020B0604020202020204" pitchFamily="34" charset="0"/>
              </a:rPr>
              <a:t>vs</a:t>
            </a:r>
            <a:r>
              <a:rPr lang="en-GB" dirty="0">
                <a:latin typeface="Arial" panose="020B0604020202020204" pitchFamily="34" charset="0"/>
                <a:cs typeface="Arial" panose="020B0604020202020204" pitchFamily="34" charset="0"/>
              </a:rPr>
              <a:t> 5/6).</a:t>
            </a:r>
          </a:p>
          <a:p>
            <a:r>
              <a:rPr lang="en-GB" dirty="0">
                <a:latin typeface="Arial" panose="020B0604020202020204" pitchFamily="34" charset="0"/>
                <a:cs typeface="Arial" panose="020B0604020202020204" pitchFamily="34" charset="0"/>
              </a:rPr>
              <a:t>One parameter to quantify LD is </a:t>
            </a:r>
            <a:r>
              <a:rPr lang="en-GB" dirty="0">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 short for </a:t>
            </a:r>
            <a:r>
              <a:rPr lang="en-GB" dirty="0">
                <a:solidFill>
                  <a:srgbClr val="0000FF"/>
                </a:solidFill>
                <a:latin typeface="Arial" panose="020B0604020202020204" pitchFamily="34" charset="0"/>
                <a:cs typeface="Arial" panose="020B0604020202020204" pitchFamily="34" charset="0"/>
              </a:rPr>
              <a:t>Disequilibrium</a:t>
            </a:r>
            <a:r>
              <a:rPr lang="en-GB" dirty="0">
                <a:latin typeface="Arial" panose="020B0604020202020204" pitchFamily="34" charset="0"/>
                <a:cs typeface="Arial" panose="020B0604020202020204" pitchFamily="34" charset="0"/>
              </a:rPr>
              <a:t>. You see the Algebra </a:t>
            </a:r>
            <a:r>
              <a:rPr lang="en-GB" dirty="0">
                <a:latin typeface="Arial" panose="020B0604020202020204" pitchFamily="34" charset="0"/>
                <a:cs typeface="Arial" panose="020B0604020202020204" pitchFamily="34" charset="0"/>
                <a:sym typeface="Wingdings" panose="05000000000000000000" pitchFamily="2" charset="2"/>
              </a:rPr>
              <a:t>. </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D=0.</a:t>
            </a:r>
            <a:endParaRPr lang="en-GB" dirty="0">
              <a:solidFill>
                <a:srgbClr val="0000FF"/>
              </a:solidFill>
              <a:latin typeface="Arial" panose="020B0604020202020204" pitchFamily="34" charset="0"/>
              <a:cs typeface="Arial" panose="020B0604020202020204" pitchFamily="34" charset="0"/>
            </a:endParaRPr>
          </a:p>
        </p:txBody>
      </p:sp>
      <p:sp>
        <p:nvSpPr>
          <p:cNvPr id="11"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19</a:t>
            </a:fld>
            <a:endParaRPr lang="en-GB" sz="24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4599389" y="3544692"/>
            <a:ext cx="198880" cy="2829097"/>
          </a:xfrm>
          <a:prstGeom prst="rect">
            <a:avLst/>
          </a:prstGeom>
          <a:effectLst>
            <a:outerShdw blurRad="50800" dist="38100" dir="2700000" algn="tl" rotWithShape="0">
              <a:prstClr val="black">
                <a:alpha val="40000"/>
              </a:prstClr>
            </a:outerShdw>
          </a:effectLst>
        </p:spPr>
      </p:pic>
      <p:sp>
        <p:nvSpPr>
          <p:cNvPr id="16" name="TextBox 15"/>
          <p:cNvSpPr txBox="1">
            <a:spLocks noChangeAspect="1"/>
          </p:cNvSpPr>
          <p:nvPr/>
        </p:nvSpPr>
        <p:spPr>
          <a:xfrm>
            <a:off x="4256496" y="3807458"/>
            <a:ext cx="281937" cy="2708434"/>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algn="ctr"/>
            <a:r>
              <a:rPr lang="en-GB"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stretch>
            <a:fillRect/>
          </a:stretch>
        </p:blipFill>
        <p:spPr>
          <a:xfrm>
            <a:off x="6066023" y="3580575"/>
            <a:ext cx="198880" cy="2829097"/>
          </a:xfrm>
          <a:prstGeom prst="rect">
            <a:avLst/>
          </a:prstGeom>
          <a:effectLst>
            <a:outerShdw blurRad="50800" dist="38100" dir="2700000" algn="tl" rotWithShape="0">
              <a:prstClr val="black">
                <a:alpha val="40000"/>
              </a:prstClr>
            </a:outerShdw>
          </a:effectLst>
        </p:spPr>
      </p:pic>
      <p:sp>
        <p:nvSpPr>
          <p:cNvPr id="18" name="TextBox 17"/>
          <p:cNvSpPr txBox="1">
            <a:spLocks noChangeAspect="1"/>
          </p:cNvSpPr>
          <p:nvPr/>
        </p:nvSpPr>
        <p:spPr>
          <a:xfrm>
            <a:off x="5723130" y="3843341"/>
            <a:ext cx="281937" cy="2708434"/>
          </a:xfrm>
          <a:prstGeom prst="rect">
            <a:avLst/>
          </a:prstGeom>
          <a:solidFill>
            <a:schemeClr val="bg1">
              <a:lumMod val="50000"/>
            </a:schemeClr>
          </a:solidFill>
          <a:effectLst>
            <a:outerShdw blurRad="50800" dist="38100" dir="2700000" algn="tl" rotWithShape="0">
              <a:prstClr val="black">
                <a:alpha val="40000"/>
              </a:prstClr>
            </a:outerShdw>
          </a:effectLst>
        </p:spPr>
        <p:txBody>
          <a:bodyPr wrap="square" rtlCol="0">
            <a:spAutoFit/>
          </a:bodyPr>
          <a:lstStyle/>
          <a:p>
            <a:pPr algn="ctr"/>
            <a:r>
              <a:rPr lang="en-GB"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n-GB"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5"/>
          <a:stretch>
            <a:fillRect/>
          </a:stretch>
        </p:blipFill>
        <p:spPr>
          <a:xfrm>
            <a:off x="6786252" y="3559404"/>
            <a:ext cx="198880" cy="2829097"/>
          </a:xfrm>
          <a:prstGeom prst="rect">
            <a:avLst/>
          </a:prstGeom>
          <a:effectLst>
            <a:outerShdw blurRad="50800" dist="38100" dir="2700000" algn="tl" rotWithShape="0">
              <a:prstClr val="black">
                <a:alpha val="40000"/>
              </a:prstClr>
            </a:outerShdw>
          </a:effectLst>
        </p:spPr>
      </p:pic>
      <p:sp>
        <p:nvSpPr>
          <p:cNvPr id="20" name="TextBox 19"/>
          <p:cNvSpPr txBox="1">
            <a:spLocks noChangeAspect="1"/>
          </p:cNvSpPr>
          <p:nvPr/>
        </p:nvSpPr>
        <p:spPr>
          <a:xfrm>
            <a:off x="6443359" y="3822170"/>
            <a:ext cx="281937" cy="2708434"/>
          </a:xfrm>
          <a:prstGeom prst="rect">
            <a:avLst/>
          </a:prstGeom>
          <a:solidFill>
            <a:schemeClr val="bg1">
              <a:lumMod val="50000"/>
            </a:schemeClr>
          </a:solidFill>
          <a:effectLst>
            <a:outerShdw blurRad="50800" dist="38100" dir="2700000" algn="tl" rotWithShape="0">
              <a:prstClr val="black">
                <a:alpha val="40000"/>
              </a:prstClr>
            </a:outerShdw>
          </a:effectLst>
        </p:spPr>
        <p:txBody>
          <a:bodyPr wrap="square" rtlCol="0">
            <a:spAutoFit/>
          </a:bodyPr>
          <a:lstStyle/>
          <a:p>
            <a:pPr algn="ctr"/>
            <a:r>
              <a:rPr lang="en-GB"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n-GB"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5"/>
          <a:stretch>
            <a:fillRect/>
          </a:stretch>
        </p:blipFill>
        <p:spPr>
          <a:xfrm>
            <a:off x="5282472" y="3580581"/>
            <a:ext cx="198880" cy="2829097"/>
          </a:xfrm>
          <a:prstGeom prst="rect">
            <a:avLst/>
          </a:prstGeom>
          <a:effectLst>
            <a:outerShdw blurRad="50800" dist="38100" dir="2700000" algn="tl" rotWithShape="0">
              <a:prstClr val="black">
                <a:alpha val="40000"/>
              </a:prstClr>
            </a:outerShdw>
          </a:effectLst>
        </p:spPr>
      </p:pic>
      <p:sp>
        <p:nvSpPr>
          <p:cNvPr id="22" name="TextBox 21"/>
          <p:cNvSpPr txBox="1">
            <a:spLocks noChangeAspect="1"/>
          </p:cNvSpPr>
          <p:nvPr/>
        </p:nvSpPr>
        <p:spPr>
          <a:xfrm>
            <a:off x="4939579" y="3843347"/>
            <a:ext cx="281937" cy="2708434"/>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rtlCol="0">
            <a:spAutoFit/>
          </a:bodyPr>
          <a:lstStyle/>
          <a:p>
            <a:pPr algn="ctr"/>
            <a:r>
              <a:rPr lang="en-GB"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Straight Arrow Connector 3"/>
          <p:cNvCxnSpPr>
            <a:stCxn id="5" idx="3"/>
          </p:cNvCxnSpPr>
          <p:nvPr/>
        </p:nvCxnSpPr>
        <p:spPr>
          <a:xfrm>
            <a:off x="1475295" y="2187019"/>
            <a:ext cx="2751691" cy="1838226"/>
          </a:xfrm>
          <a:prstGeom prst="straightConnector1">
            <a:avLst/>
          </a:prstGeom>
          <a:ln w="19050">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829559" y="2045616"/>
            <a:ext cx="645736" cy="282805"/>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ounded Rectangle 24"/>
          <p:cNvSpPr/>
          <p:nvPr/>
        </p:nvSpPr>
        <p:spPr>
          <a:xfrm>
            <a:off x="821707" y="3668594"/>
            <a:ext cx="645736" cy="282805"/>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Arrow Connector 25"/>
          <p:cNvCxnSpPr>
            <a:stCxn id="25" idx="3"/>
          </p:cNvCxnSpPr>
          <p:nvPr/>
        </p:nvCxnSpPr>
        <p:spPr>
          <a:xfrm>
            <a:off x="1467443" y="3809997"/>
            <a:ext cx="4255687" cy="538236"/>
          </a:xfrm>
          <a:prstGeom prst="straightConnector1">
            <a:avLst/>
          </a:prstGeom>
          <a:ln w="1905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06795" y="4443979"/>
            <a:ext cx="3318148"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Again: ‚AB‘ etc.  is not </a:t>
            </a:r>
            <a:r>
              <a:rPr lang="en-GB" dirty="0" err="1">
                <a:solidFill>
                  <a:schemeClr val="tx1">
                    <a:lumMod val="50000"/>
                    <a:lumOff val="50000"/>
                  </a:schemeClr>
                </a:solidFill>
                <a:latin typeface="Arial" panose="020B0604020202020204" pitchFamily="34" charset="0"/>
                <a:cs typeface="Arial" panose="020B0604020202020204" pitchFamily="34" charset="0"/>
              </a:rPr>
              <a:t>indica</a:t>
            </a:r>
            <a:r>
              <a:rPr lang="en-GB" dirty="0">
                <a:solidFill>
                  <a:schemeClr val="tx1">
                    <a:lumMod val="50000"/>
                    <a:lumOff val="50000"/>
                  </a:schemeClr>
                </a:solidFill>
                <a:latin typeface="Arial" panose="020B0604020202020204" pitchFamily="34" charset="0"/>
                <a:cs typeface="Arial" panose="020B0604020202020204" pitchFamily="34" charset="0"/>
              </a:rPr>
              <a:t>-ting heterozygosity at one diploid locus. No! No! No!</a:t>
            </a:r>
          </a:p>
          <a:p>
            <a:r>
              <a:rPr lang="en-GB" dirty="0">
                <a:solidFill>
                  <a:schemeClr val="tx1">
                    <a:lumMod val="50000"/>
                    <a:lumOff val="50000"/>
                  </a:schemeClr>
                </a:solidFill>
                <a:latin typeface="Arial" panose="020B0604020202020204" pitchFamily="34" charset="0"/>
                <a:cs typeface="Arial" panose="020B0604020202020204" pitchFamily="34" charset="0"/>
              </a:rPr>
              <a:t>It is a </a:t>
            </a:r>
            <a:r>
              <a:rPr lang="en-GB" dirty="0">
                <a:latin typeface="Arial" panose="020B0604020202020204" pitchFamily="34" charset="0"/>
                <a:cs typeface="Arial" panose="020B0604020202020204" pitchFamily="34" charset="0"/>
              </a:rPr>
              <a:t>haploid</a:t>
            </a:r>
            <a:r>
              <a:rPr lang="en-GB" dirty="0">
                <a:solidFill>
                  <a:schemeClr val="tx1">
                    <a:lumMod val="50000"/>
                    <a:lumOff val="50000"/>
                  </a:schemeClr>
                </a:solidFill>
                <a:latin typeface="Arial" panose="020B0604020202020204" pitchFamily="34" charset="0"/>
                <a:cs typeface="Arial" panose="020B0604020202020204" pitchFamily="34" charset="0"/>
              </a:rPr>
              <a:t> information. Here, it tells whether allele </a:t>
            </a:r>
            <a:r>
              <a:rPr lang="en-GB" dirty="0">
                <a:latin typeface="Arial" panose="020B0604020202020204" pitchFamily="34" charset="0"/>
                <a:cs typeface="Arial" panose="020B0604020202020204" pitchFamily="34" charset="0"/>
              </a:rPr>
              <a:t>A</a:t>
            </a:r>
            <a:r>
              <a:rPr lang="en-GB" dirty="0">
                <a:solidFill>
                  <a:schemeClr val="tx1">
                    <a:lumMod val="50000"/>
                    <a:lumOff val="50000"/>
                  </a:schemeClr>
                </a:solidFill>
                <a:latin typeface="Arial" panose="020B0604020202020204" pitchFamily="34" charset="0"/>
                <a:cs typeface="Arial" panose="020B0604020202020204" pitchFamily="34" charset="0"/>
              </a:rPr>
              <a:t> (or </a:t>
            </a:r>
            <a:r>
              <a:rPr lang="en-GB" dirty="0">
                <a:latin typeface="Arial" panose="020B0604020202020204" pitchFamily="34" charset="0"/>
                <a:cs typeface="Arial" panose="020B0604020202020204" pitchFamily="34" charset="0"/>
              </a:rPr>
              <a:t>a</a:t>
            </a:r>
            <a:r>
              <a:rPr lang="en-GB" dirty="0">
                <a:solidFill>
                  <a:schemeClr val="tx1">
                    <a:lumMod val="50000"/>
                    <a:lumOff val="50000"/>
                  </a:schemeClr>
                </a:solidFill>
                <a:latin typeface="Arial" panose="020B0604020202020204" pitchFamily="34" charset="0"/>
                <a:cs typeface="Arial" panose="020B0604020202020204" pitchFamily="34" charset="0"/>
              </a:rPr>
              <a:t>) at </a:t>
            </a:r>
            <a:r>
              <a:rPr lang="en-GB" dirty="0">
                <a:latin typeface="Arial" panose="020B0604020202020204" pitchFamily="34" charset="0"/>
                <a:cs typeface="Arial" panose="020B0604020202020204" pitchFamily="34" charset="0"/>
              </a:rPr>
              <a:t>this</a:t>
            </a:r>
            <a:r>
              <a:rPr lang="en-GB" dirty="0">
                <a:solidFill>
                  <a:schemeClr val="tx1">
                    <a:lumMod val="50000"/>
                    <a:lumOff val="50000"/>
                  </a:schemeClr>
                </a:solidFill>
                <a:latin typeface="Arial" panose="020B0604020202020204" pitchFamily="34" charset="0"/>
                <a:cs typeface="Arial" panose="020B0604020202020204" pitchFamily="34" charset="0"/>
              </a:rPr>
              <a:t> locus is </a:t>
            </a:r>
            <a:r>
              <a:rPr lang="en-GB" dirty="0" err="1">
                <a:solidFill>
                  <a:schemeClr val="tx1">
                    <a:lumMod val="50000"/>
                    <a:lumOff val="50000"/>
                  </a:schemeClr>
                </a:solidFill>
                <a:latin typeface="Arial" panose="020B0604020202020204" pitchFamily="34" charset="0"/>
                <a:cs typeface="Arial" panose="020B0604020202020204" pitchFamily="34" charset="0"/>
              </a:rPr>
              <a:t>accom-pagnied</a:t>
            </a:r>
            <a:r>
              <a:rPr lang="en-GB" dirty="0">
                <a:solidFill>
                  <a:schemeClr val="tx1">
                    <a:lumMod val="50000"/>
                    <a:lumOff val="50000"/>
                  </a:schemeClr>
                </a:solidFill>
                <a:latin typeface="Arial" panose="020B0604020202020204" pitchFamily="34" charset="0"/>
                <a:cs typeface="Arial" panose="020B0604020202020204" pitchFamily="34" charset="0"/>
              </a:rPr>
              <a:t> with allele </a:t>
            </a:r>
            <a:r>
              <a:rPr lang="en-GB" dirty="0">
                <a:latin typeface="Arial" panose="020B0604020202020204" pitchFamily="34" charset="0"/>
                <a:cs typeface="Arial" panose="020B0604020202020204" pitchFamily="34" charset="0"/>
              </a:rPr>
              <a:t>B</a:t>
            </a:r>
            <a:r>
              <a:rPr lang="en-GB" dirty="0">
                <a:solidFill>
                  <a:schemeClr val="tx1">
                    <a:lumMod val="50000"/>
                    <a:lumOff val="50000"/>
                  </a:schemeClr>
                </a:solidFill>
                <a:latin typeface="Arial" panose="020B0604020202020204" pitchFamily="34" charset="0"/>
                <a:cs typeface="Arial" panose="020B0604020202020204" pitchFamily="34" charset="0"/>
              </a:rPr>
              <a:t> (or </a:t>
            </a:r>
            <a:r>
              <a:rPr lang="en-GB" dirty="0">
                <a:latin typeface="Arial" panose="020B0604020202020204" pitchFamily="34" charset="0"/>
                <a:cs typeface="Arial" panose="020B0604020202020204" pitchFamily="34" charset="0"/>
              </a:rPr>
              <a:t>b</a:t>
            </a:r>
            <a:r>
              <a:rPr lang="en-GB" dirty="0">
                <a:solidFill>
                  <a:schemeClr val="tx1">
                    <a:lumMod val="50000"/>
                    <a:lumOff val="50000"/>
                  </a:schemeClr>
                </a:solidFill>
                <a:latin typeface="Arial" panose="020B0604020202020204" pitchFamily="34" charset="0"/>
                <a:cs typeface="Arial" panose="020B0604020202020204" pitchFamily="34" charset="0"/>
              </a:rPr>
              <a:t>) at a </a:t>
            </a:r>
            <a:r>
              <a:rPr lang="en-GB" dirty="0">
                <a:latin typeface="Arial" panose="020B0604020202020204" pitchFamily="34" charset="0"/>
                <a:cs typeface="Arial" panose="020B0604020202020204" pitchFamily="34" charset="0"/>
              </a:rPr>
              <a:t>different</a:t>
            </a:r>
            <a:r>
              <a:rPr lang="en-GB" dirty="0">
                <a:solidFill>
                  <a:schemeClr val="tx1">
                    <a:lumMod val="50000"/>
                    <a:lumOff val="50000"/>
                  </a:schemeClr>
                </a:solidFill>
                <a:latin typeface="Arial" panose="020B0604020202020204" pitchFamily="34" charset="0"/>
                <a:cs typeface="Arial" panose="020B0604020202020204" pitchFamily="34" charset="0"/>
              </a:rPr>
              <a:t> locus.</a:t>
            </a:r>
          </a:p>
        </p:txBody>
      </p:sp>
    </p:spTree>
    <p:extLst>
      <p:ext uri="{BB962C8B-B14F-4D97-AF65-F5344CB8AC3E}">
        <p14:creationId xmlns:p14="http://schemas.microsoft.com/office/powerpoint/2010/main" val="20897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31"/>
                                        </p:tgtEl>
                                      </p:cBhvr>
                                    </p:animEffect>
                                    <p:set>
                                      <p:cBhvr>
                                        <p:cTn id="7"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5"/>
          <p:cNvSpPr txBox="1"/>
          <p:nvPr/>
        </p:nvSpPr>
        <p:spPr>
          <a:xfrm>
            <a:off x="11630100" y="6346567"/>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2</a:t>
            </a:fld>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115501" y="3521261"/>
            <a:ext cx="11983331"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1200" dirty="0">
                <a:latin typeface="Arial" panose="020B0604020202020204" pitchFamily="34" charset="0"/>
                <a:cs typeface="Arial" panose="020B0604020202020204" pitchFamily="34" charset="0"/>
              </a:rPr>
              <a:t>In case you have arrived here without any prior information: This is a chapter from a series of chapters, intended as learning modules for the agricultural subject of Plant Breeding, at the level of a scientific Master's degree. There are no credits and no guarantees, and you - yourself - are responsible for what you take away, what you learn, and how you deal with content, form, shape and mood ;-)</a:t>
            </a:r>
          </a:p>
          <a:p>
            <a:r>
              <a:rPr lang="de-DE" sz="1200" dirty="0">
                <a:latin typeface="Arial" panose="020B0604020202020204" pitchFamily="34" charset="0"/>
                <a:cs typeface="Arial" panose="020B0604020202020204" pitchFamily="34" charset="0"/>
              </a:rPr>
              <a:t>© Wolfgang Link, Göttingen, Germany, 2025</a:t>
            </a:r>
            <a:endParaRPr lang="en-GB" sz="1200" dirty="0">
              <a:latin typeface="Arial" panose="020B0604020202020204" pitchFamily="34" charset="0"/>
              <a:cs typeface="Arial" panose="020B0604020202020204" pitchFamily="34" charset="0"/>
            </a:endParaRPr>
          </a:p>
        </p:txBody>
      </p:sp>
      <p:sp>
        <p:nvSpPr>
          <p:cNvPr id="10" name="Text Box 3"/>
          <p:cNvSpPr txBox="1">
            <a:spLocks noChangeArrowheads="1"/>
          </p:cNvSpPr>
          <p:nvPr/>
        </p:nvSpPr>
        <p:spPr bwMode="auto">
          <a:xfrm>
            <a:off x="72000" y="36000"/>
            <a:ext cx="12026833" cy="1077218"/>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a:spcBef>
                <a:spcPct val="50000"/>
              </a:spcBef>
            </a:pPr>
            <a:r>
              <a:rPr lang="de-DE" altLang="de-DE" sz="3200" dirty="0" err="1">
                <a:latin typeface="Arial" panose="020B0604020202020204" pitchFamily="34" charset="0"/>
                <a:cs typeface="Arial" panose="020B0604020202020204" pitchFamily="34" charset="0"/>
              </a:rPr>
              <a:t>Sequential</a:t>
            </a:r>
            <a:r>
              <a:rPr lang="de-DE" altLang="de-DE" sz="3200" dirty="0">
                <a:latin typeface="Arial" panose="020B0604020202020204" pitchFamily="34" charset="0"/>
                <a:cs typeface="Arial" panose="020B0604020202020204" pitchFamily="34" charset="0"/>
              </a:rPr>
              <a:t> </a:t>
            </a:r>
            <a:r>
              <a:rPr lang="de-DE" altLang="de-DE" sz="3200" dirty="0" err="1">
                <a:latin typeface="Arial" panose="020B0604020202020204" pitchFamily="34" charset="0"/>
                <a:cs typeface="Arial" panose="020B0604020202020204" pitchFamily="34" charset="0"/>
              </a:rPr>
              <a:t>Number</a:t>
            </a:r>
            <a:r>
              <a:rPr lang="de-DE" altLang="de-DE" sz="3200" dirty="0">
                <a:latin typeface="Arial" panose="020B0604020202020204" pitchFamily="34" charset="0"/>
                <a:cs typeface="Arial" panose="020B0604020202020204" pitchFamily="34" charset="0"/>
              </a:rPr>
              <a:t>: #10 </a:t>
            </a:r>
            <a:br>
              <a:rPr lang="de-DE" altLang="de-DE" sz="3200" dirty="0">
                <a:latin typeface="Arial" panose="020B0604020202020204" pitchFamily="34" charset="0"/>
                <a:cs typeface="Arial" panose="020B0604020202020204" pitchFamily="34" charset="0"/>
              </a:rPr>
            </a:br>
            <a:r>
              <a:rPr lang="de-DE"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UNPLAB-PopGen_Ch-9[LD I]</a:t>
            </a:r>
            <a:endParaRPr lang="de-DE" altLang="de-DE"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29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GB" sz="2400" smtClean="0"/>
              <a:t>20</a:t>
            </a:fld>
            <a:endParaRPr lang="en-GB" sz="2400" dirty="0"/>
          </a:p>
        </p:txBody>
      </p:sp>
      <p:sp>
        <p:nvSpPr>
          <p:cNvPr id="3"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 name="Textfeld 5"/>
          <p:cNvSpPr txBox="1"/>
          <p:nvPr/>
        </p:nvSpPr>
        <p:spPr>
          <a:xfrm>
            <a:off x="477215" y="254709"/>
            <a:ext cx="11266052" cy="1569660"/>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are in the middle of everything, as LD is concerned.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To continue, you may go to the next chapter</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PopGen_Ch-10</a:t>
            </a:r>
          </a:p>
        </p:txBody>
      </p:sp>
      <p:sp>
        <p:nvSpPr>
          <p:cNvPr id="6"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20</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07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21</a:t>
            </a:fld>
            <a:endParaRPr lang="en-US" sz="2400" dirty="0"/>
          </a:p>
        </p:txBody>
      </p:sp>
      <p:sp>
        <p:nvSpPr>
          <p:cNvPr id="6"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21</a:t>
            </a:fld>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0" y="101359"/>
            <a:ext cx="12130816"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a:defRPr>
                <a:latin typeface="Arial" panose="020B0604020202020204" pitchFamily="34" charset="0"/>
                <a:cs typeface="Arial" panose="020B0604020202020204" pitchFamily="34" charset="0"/>
              </a:defRPr>
            </a:lvl1pPr>
          </a:lstStyle>
          <a:p>
            <a:r>
              <a:rPr lang="en-GB" dirty="0"/>
              <a:t>From here you may go to UNPLAB-PopGen_Ch-10[LD II]</a:t>
            </a:r>
          </a:p>
        </p:txBody>
      </p:sp>
    </p:spTree>
    <p:extLst>
      <p:ext uri="{BB962C8B-B14F-4D97-AF65-F5344CB8AC3E}">
        <p14:creationId xmlns:p14="http://schemas.microsoft.com/office/powerpoint/2010/main" val="146619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a:t>
            </a:fld>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8828" y="199118"/>
            <a:ext cx="12051988" cy="424731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You already know:</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Hardy-Weinberg Equilibrium. Inbreeding Coefficient. Natural Selection, Fitness, Coefficient of Selection (aka Selection Coefficient). Balance between Selection and Mutation, joint effect of Selection and Drift.</a:t>
            </a:r>
          </a:p>
          <a:p>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Keywords of this chapter (</a:t>
            </a:r>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PopGen_Ch-9</a:t>
            </a:r>
            <a:r>
              <a:rPr lang="en-GB" dirty="0">
                <a:latin typeface="Arial" panose="020B0604020202020204" pitchFamily="34" charset="0"/>
                <a:cs typeface="Arial" panose="020B0604020202020204" pitchFamily="34" charset="0"/>
              </a:rPr>
              <a:t>):</a:t>
            </a:r>
          </a:p>
          <a:p>
            <a:r>
              <a:rPr lang="de-DE" dirty="0" err="1">
                <a:latin typeface="Arial" panose="020B0604020202020204" pitchFamily="34" charset="0"/>
                <a:cs typeface="Arial" panose="020B0604020202020204" pitchFamily="34" charset="0"/>
              </a:rPr>
              <a:t>Gamete</a:t>
            </a:r>
            <a:r>
              <a:rPr lang="de-DE" dirty="0">
                <a:latin typeface="Arial" panose="020B0604020202020204" pitchFamily="34" charset="0"/>
                <a:cs typeface="Arial" panose="020B0604020202020204" pitchFamily="34" charset="0"/>
              </a:rPr>
              <a:t> Phase Equilibrium,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Equilibrium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Dis</a:t>
            </a:r>
            <a:r>
              <a:rPr lang="de-DE" dirty="0" err="1">
                <a:latin typeface="Arial" panose="020B0604020202020204" pitchFamily="34" charset="0"/>
                <a:cs typeface="Arial" panose="020B0604020202020204" pitchFamily="34" charset="0"/>
              </a:rPr>
              <a:t>equilibrium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well</a:t>
            </a:r>
            <a:r>
              <a:rPr lang="de-DE" dirty="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LD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Disequilibrium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Decay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LD.</a:t>
            </a:r>
          </a:p>
          <a:p>
            <a:r>
              <a:rPr lang="de-DE" dirty="0" err="1">
                <a:latin typeface="Arial" panose="020B0604020202020204" pitchFamily="34" charset="0"/>
                <a:cs typeface="Arial" panose="020B0604020202020204" pitchFamily="34" charset="0"/>
              </a:rPr>
              <a:t>Gamete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Phases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Coupling</a:t>
            </a:r>
            <a:r>
              <a:rPr lang="de-DE" dirty="0">
                <a:latin typeface="Arial" panose="020B0604020202020204" pitchFamily="34" charset="0"/>
                <a:cs typeface="Arial" panose="020B0604020202020204" pitchFamily="34" charset="0"/>
              </a:rPr>
              <a:t> Phase. Repulsion Phase. Parental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Recombined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phase</a:t>
            </a:r>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Algebra:  </a:t>
            </a:r>
          </a:p>
          <a:p>
            <a:r>
              <a:rPr lang="de-DE" dirty="0">
                <a:latin typeface="Arial" panose="020B0604020202020204" pitchFamily="34" charset="0"/>
                <a:cs typeface="Arial" panose="020B0604020202020204" pitchFamily="34" charset="0"/>
              </a:rPr>
              <a:t>r  = </a:t>
            </a:r>
            <a:r>
              <a:rPr lang="de-DE" dirty="0" err="1">
                <a:latin typeface="Arial" panose="020B0604020202020204" pitchFamily="34" charset="0"/>
                <a:cs typeface="Arial" panose="020B0604020202020204" pitchFamily="34" charset="0"/>
              </a:rPr>
              <a:t>frequency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haplotype</a:t>
            </a:r>
            <a:r>
              <a:rPr lang="de-DE" dirty="0">
                <a:latin typeface="Arial" panose="020B0604020202020204" pitchFamily="34" charset="0"/>
                <a:cs typeface="Arial" panose="020B0604020202020204" pitchFamily="34" charset="0"/>
              </a:rPr>
              <a:t>	AB</a:t>
            </a:r>
          </a:p>
          <a:p>
            <a:r>
              <a:rPr lang="de-DE" dirty="0">
                <a:latin typeface="Arial" panose="020B0604020202020204" pitchFamily="34" charset="0"/>
                <a:cs typeface="Arial" panose="020B0604020202020204" pitchFamily="34" charset="0"/>
              </a:rPr>
              <a:t>s = </a:t>
            </a:r>
            <a:r>
              <a:rPr lang="de-DE" dirty="0" err="1">
                <a:latin typeface="Arial" panose="020B0604020202020204" pitchFamily="34" charset="0"/>
                <a:cs typeface="Arial" panose="020B0604020202020204" pitchFamily="34" charset="0"/>
              </a:rPr>
              <a:t>frequency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haplotype</a:t>
            </a:r>
            <a:r>
              <a:rPr lang="de-DE" dirty="0">
                <a:latin typeface="Arial" panose="020B0604020202020204" pitchFamily="34" charset="0"/>
                <a:cs typeface="Arial" panose="020B0604020202020204" pitchFamily="34" charset="0"/>
              </a:rPr>
              <a:t>	Ab</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t  = </a:t>
            </a:r>
            <a:r>
              <a:rPr lang="de-DE" dirty="0" err="1">
                <a:latin typeface="Arial" panose="020B0604020202020204" pitchFamily="34" charset="0"/>
                <a:cs typeface="Arial" panose="020B0604020202020204" pitchFamily="34" charset="0"/>
              </a:rPr>
              <a:t>frequency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haplotype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aB</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u = </a:t>
            </a:r>
            <a:r>
              <a:rPr lang="de-DE" dirty="0" err="1">
                <a:latin typeface="Arial" panose="020B0604020202020204" pitchFamily="34" charset="0"/>
                <a:cs typeface="Arial" panose="020B0604020202020204" pitchFamily="34" charset="0"/>
              </a:rPr>
              <a:t>frequency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haplotype</a:t>
            </a:r>
            <a:r>
              <a:rPr lang="de-DE" dirty="0">
                <a:latin typeface="Arial" panose="020B0604020202020204" pitchFamily="34" charset="0"/>
                <a:cs typeface="Arial" panose="020B0604020202020204" pitchFamily="34" charset="0"/>
              </a:rPr>
              <a:t>	ab</a:t>
            </a:r>
          </a:p>
          <a:p>
            <a:r>
              <a:rPr lang="de-DE" dirty="0" err="1">
                <a:latin typeface="Arial" panose="020B0604020202020204" pitchFamily="34" charset="0"/>
                <a:cs typeface="Arial" panose="020B0604020202020204" pitchFamily="34" charset="0"/>
              </a:rPr>
              <a:t>Gamete</a:t>
            </a:r>
            <a:r>
              <a:rPr lang="de-DE" dirty="0">
                <a:latin typeface="Arial" panose="020B0604020202020204" pitchFamily="34" charset="0"/>
                <a:cs typeface="Arial" panose="020B0604020202020204" pitchFamily="34" charset="0"/>
              </a:rPr>
              <a:t> Phase </a:t>
            </a:r>
            <a:r>
              <a:rPr lang="de-DE" dirty="0">
                <a:solidFill>
                  <a:srgbClr val="0000FF"/>
                </a:solidFill>
                <a:latin typeface="Arial" panose="020B0604020202020204" pitchFamily="34" charset="0"/>
                <a:cs typeface="Arial" panose="020B0604020202020204" pitchFamily="34" charset="0"/>
              </a:rPr>
              <a:t>Equilibrium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two</a:t>
            </a:r>
            <a:r>
              <a:rPr lang="de-DE" dirty="0">
                <a:latin typeface="Arial" panose="020B0604020202020204" pitchFamily="34" charset="0"/>
                <a:cs typeface="Arial" panose="020B0604020202020204" pitchFamily="34" charset="0"/>
              </a:rPr>
              <a:t> loci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realized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their</a:t>
            </a:r>
            <a:r>
              <a:rPr lang="de-DE" dirty="0">
                <a:latin typeface="Arial" panose="020B0604020202020204" pitchFamily="34" charset="0"/>
                <a:cs typeface="Arial" panose="020B0604020202020204" pitchFamily="34" charset="0"/>
              </a:rPr>
              <a:t> LD=0 </a:t>
            </a:r>
            <a:r>
              <a:rPr lang="de-DE" dirty="0" err="1">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means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if</a:t>
            </a:r>
            <a:r>
              <a:rPr lang="de-DE" dirty="0">
                <a:latin typeface="Arial" panose="020B0604020202020204" pitchFamily="34" charset="0"/>
                <a:cs typeface="Arial" panose="020B0604020202020204" pitchFamily="34" charset="0"/>
              </a:rPr>
              <a:t> </a:t>
            </a:r>
            <a:r>
              <a:rPr lang="de-DE" dirty="0">
                <a:solidFill>
                  <a:srgbClr val="0000FF"/>
                </a:solidFill>
                <a:latin typeface="Arial" panose="020B0604020202020204" pitchFamily="34" charset="0"/>
                <a:cs typeface="Arial" panose="020B0604020202020204" pitchFamily="34" charset="0"/>
              </a:rPr>
              <a:t>D=0:</a:t>
            </a:r>
            <a:r>
              <a:rPr lang="de-DE" dirty="0">
                <a:latin typeface="Arial" panose="020B0604020202020204" pitchFamily="34" charset="0"/>
                <a:cs typeface="Arial" panose="020B0604020202020204" pitchFamily="34" charset="0"/>
              </a:rPr>
              <a:t> </a:t>
            </a:r>
            <a:r>
              <a:rPr lang="de-DE" dirty="0">
                <a:solidFill>
                  <a:srgbClr val="0000FF"/>
                </a:solidFill>
                <a:latin typeface="Arial" panose="020B0604020202020204" pitchFamily="34" charset="0"/>
                <a:cs typeface="Arial" panose="020B0604020202020204" pitchFamily="34" charset="0"/>
              </a:rPr>
              <a:t>D=</a:t>
            </a:r>
            <a:r>
              <a:rPr lang="de-DE" dirty="0" err="1">
                <a:solidFill>
                  <a:srgbClr val="0000FF"/>
                </a:solidFill>
                <a:latin typeface="Arial" panose="020B0604020202020204" pitchFamily="34" charset="0"/>
                <a:cs typeface="Arial" panose="020B0604020202020204" pitchFamily="34" charset="0"/>
              </a:rPr>
              <a:t>ru-st</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4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feld 5"/>
          <p:cNvSpPr txBox="1"/>
          <p:nvPr/>
        </p:nvSpPr>
        <p:spPr>
          <a:xfrm>
            <a:off x="468295" y="321971"/>
            <a:ext cx="11195381" cy="563231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 have, in the last chapters, dived into Population Genetics; with a focus on Hardy-Weinberg Equilibrium as Reference and Frame and Anchor setting; and on the </a:t>
            </a:r>
            <a:r>
              <a:rPr lang="en-GB" sz="2400" dirty="0">
                <a:solidFill>
                  <a:srgbClr val="0000FF"/>
                </a:solidFill>
                <a:latin typeface="Arial" panose="020B0604020202020204" pitchFamily="34" charset="0"/>
                <a:cs typeface="Arial" panose="020B0604020202020204" pitchFamily="34" charset="0"/>
              </a:rPr>
              <a:t>Forces</a:t>
            </a:r>
            <a:r>
              <a:rPr lang="en-GB" sz="2400" dirty="0">
                <a:latin typeface="Arial" panose="020B0604020202020204" pitchFamily="34" charset="0"/>
                <a:cs typeface="Arial" panose="020B0604020202020204" pitchFamily="34" charset="0"/>
              </a:rPr>
              <a:t> that may push a population away from that specific (theoretical) status.</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2400" dirty="0">
                <a:solidFill>
                  <a:srgbClr val="0000FF"/>
                </a:solidFill>
                <a:latin typeface="Arial" panose="020B0604020202020204" pitchFamily="34" charset="0"/>
                <a:cs typeface="Arial" panose="020B0604020202020204" pitchFamily="34" charset="0"/>
              </a:rPr>
              <a:t>Forces</a:t>
            </a:r>
            <a:r>
              <a:rPr lang="en-GB" sz="2400" dirty="0">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Non-random mating (we focussed on self-fertilization)</a:t>
            </a:r>
          </a:p>
          <a:p>
            <a:r>
              <a:rPr lang="en-GB" sz="2400" dirty="0">
                <a:latin typeface="Arial" panose="020B0604020202020204" pitchFamily="34" charset="0"/>
                <a:cs typeface="Arial" panose="020B0604020202020204" pitchFamily="34" charset="0"/>
              </a:rPr>
              <a:t>Drift (gametes that ‚make‘ the next generation are too few in numbers to be really a representative sample of the parental generation)</a:t>
            </a:r>
          </a:p>
          <a:p>
            <a:r>
              <a:rPr lang="en-GB" sz="2400" dirty="0">
                <a:latin typeface="Arial" panose="020B0604020202020204" pitchFamily="34" charset="0"/>
                <a:cs typeface="Arial" panose="020B0604020202020204" pitchFamily="34" charset="0"/>
              </a:rPr>
              <a:t>Selection, Mutation (you know …)</a:t>
            </a:r>
          </a:p>
          <a:p>
            <a:r>
              <a:rPr lang="en-GB" sz="2400" dirty="0">
                <a:solidFill>
                  <a:schemeClr val="tx1">
                    <a:lumMod val="50000"/>
                    <a:lumOff val="50000"/>
                  </a:schemeClr>
                </a:solidFill>
                <a:latin typeface="Arial" panose="020B0604020202020204" pitchFamily="34" charset="0"/>
                <a:cs typeface="Arial" panose="020B0604020202020204" pitchFamily="34" charset="0"/>
              </a:rPr>
              <a:t>Migration (well, was just mentioned)</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 this chapter now, we will focus on an ‘</a:t>
            </a:r>
            <a:r>
              <a:rPr lang="en-GB" sz="2400" dirty="0">
                <a:solidFill>
                  <a:srgbClr val="0000FF"/>
                </a:solidFill>
                <a:latin typeface="Arial" panose="020B0604020202020204" pitchFamily="34" charset="0"/>
                <a:cs typeface="Arial" panose="020B0604020202020204" pitchFamily="34" charset="0"/>
              </a:rPr>
              <a:t>Equilibrium</a:t>
            </a:r>
            <a:r>
              <a:rPr lang="en-GB" sz="2400" dirty="0">
                <a:latin typeface="Arial" panose="020B0604020202020204" pitchFamily="34" charset="0"/>
                <a:cs typeface="Arial" panose="020B0604020202020204" pitchFamily="34" charset="0"/>
              </a:rPr>
              <a:t>’ which is not the HW</a:t>
            </a:r>
            <a:r>
              <a:rPr lang="en-GB" sz="2400" dirty="0">
                <a:solidFill>
                  <a:srgbClr val="0000FF"/>
                </a:solidFill>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but – especially in modern times with DNA markers and genome sequences – even more important than some decades ago.</a:t>
            </a:r>
          </a:p>
        </p:txBody>
      </p:sp>
      <p:sp>
        <p:nvSpPr>
          <p:cNvPr id="5"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4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4"/>
          <p:cNvSpPr txBox="1">
            <a:spLocks noChangeArrowheads="1"/>
          </p:cNvSpPr>
          <p:nvPr/>
        </p:nvSpPr>
        <p:spPr bwMode="auto">
          <a:xfrm>
            <a:off x="72000" y="18522"/>
            <a:ext cx="12000730"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solidFill>
                  <a:srgbClr val="0000FF"/>
                </a:solidFill>
                <a:latin typeface="Arial" panose="020B0604020202020204" pitchFamily="34" charset="0"/>
                <a:cs typeface="Arial" panose="020B0604020202020204" pitchFamily="34" charset="0"/>
              </a:rPr>
              <a:t>Are you </a:t>
            </a:r>
            <a:r>
              <a:rPr lang="en-GB" altLang="de-DE" sz="2400" dirty="0">
                <a:latin typeface="Arial" panose="020B0604020202020204" pitchFamily="34" charset="0"/>
                <a:cs typeface="Arial" panose="020B0604020202020204" pitchFamily="34" charset="0"/>
              </a:rPr>
              <a:t>rather the impatient type, or are you the cooperative, the work-obsessed, the achievement-orientated, the aggressive, the stressed or the pleasant-natured </a:t>
            </a:r>
            <a:r>
              <a:rPr lang="en-GB" altLang="de-DE" sz="2400" cap="small"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r>
              <a:rPr lang="en-GB" altLang="de-DE" sz="2400" dirty="0">
                <a:latin typeface="Arial" panose="020B0604020202020204" pitchFamily="34" charset="0"/>
                <a:cs typeface="Arial" panose="020B0604020202020204" pitchFamily="34" charset="0"/>
              </a:rPr>
              <a:t>?</a:t>
            </a:r>
            <a:endParaRPr lang="en-GB" altLang="de-DE" sz="2400" dirty="0"/>
          </a:p>
        </p:txBody>
      </p:sp>
      <p:sp>
        <p:nvSpPr>
          <p:cNvPr id="3" name="TextBox 2"/>
          <p:cNvSpPr txBox="1"/>
          <p:nvPr/>
        </p:nvSpPr>
        <p:spPr>
          <a:xfrm>
            <a:off x="72000" y="1103586"/>
            <a:ext cx="12000730"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Okay, … </a:t>
            </a:r>
            <a:r>
              <a:rPr lang="en-GB" dirty="0">
                <a:solidFill>
                  <a:srgbClr val="0000FF"/>
                </a:solidFill>
                <a:latin typeface="Arial" panose="020B0604020202020204" pitchFamily="34" charset="0"/>
                <a:cs typeface="Arial" panose="020B0604020202020204" pitchFamily="34" charset="0"/>
              </a:rPr>
              <a:t>this</a:t>
            </a:r>
            <a:r>
              <a:rPr lang="en-GB" dirty="0">
                <a:latin typeface="Arial" panose="020B0604020202020204" pitchFamily="34" charset="0"/>
                <a:cs typeface="Arial" panose="020B0604020202020204" pitchFamily="34" charset="0"/>
              </a:rPr>
              <a:t> is not our question. Here, we look on this ‚</a:t>
            </a:r>
            <a:r>
              <a:rPr lang="en-GB" cap="small"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the so-called </a:t>
            </a:r>
            <a:r>
              <a:rPr lang="en-GB" u="sng" dirty="0">
                <a:latin typeface="Arial" panose="020B0604020202020204" pitchFamily="34" charset="0"/>
                <a:cs typeface="Arial" panose="020B0604020202020204" pitchFamily="34" charset="0"/>
              </a:rPr>
              <a:t>haplo</a:t>
            </a:r>
            <a:r>
              <a:rPr lang="en-GB" u="sng"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What is a haplo</a:t>
            </a:r>
            <a:r>
              <a:rPr lang="en-GB"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a:t>
            </a:r>
          </a:p>
        </p:txBody>
      </p:sp>
      <p:sp>
        <p:nvSpPr>
          <p:cNvPr id="7"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5</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41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4"/>
          <p:cNvSpPr txBox="1">
            <a:spLocks noChangeArrowheads="1"/>
          </p:cNvSpPr>
          <p:nvPr/>
        </p:nvSpPr>
        <p:spPr bwMode="auto">
          <a:xfrm>
            <a:off x="72000" y="18522"/>
            <a:ext cx="1201522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cap="small"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r>
              <a:rPr lang="en-GB" altLang="de-DE" sz="2400" dirty="0">
                <a:latin typeface="Arial" panose="020B0604020202020204" pitchFamily="34" charset="0"/>
                <a:cs typeface="Arial" panose="020B0604020202020204" pitchFamily="34" charset="0"/>
              </a:rPr>
              <a:t>  ...  what is </a:t>
            </a:r>
            <a:r>
              <a:rPr lang="en-GB" altLang="de-DE" sz="2400" dirty="0" err="1">
                <a:latin typeface="Arial" panose="020B0604020202020204" pitchFamily="34" charset="0"/>
                <a:cs typeface="Arial" panose="020B0604020202020204" pitchFamily="34" charset="0"/>
              </a:rPr>
              <a:t>is</a:t>
            </a:r>
            <a:r>
              <a:rPr lang="en-GB" altLang="de-DE" sz="2400" dirty="0">
                <a:latin typeface="Arial" panose="020B0604020202020204" pitchFamily="34" charset="0"/>
                <a:cs typeface="Arial" panose="020B0604020202020204" pitchFamily="34" charset="0"/>
              </a:rPr>
              <a:t> haplo</a:t>
            </a:r>
            <a:r>
              <a:rPr lang="en-GB" altLang="de-DE" sz="2400" dirty="0">
                <a:solidFill>
                  <a:srgbClr val="0000FF"/>
                </a:solidFill>
                <a:latin typeface="Arial" panose="020B0604020202020204" pitchFamily="34" charset="0"/>
                <a:cs typeface="Arial" panose="020B0604020202020204" pitchFamily="34" charset="0"/>
              </a:rPr>
              <a:t>type</a:t>
            </a:r>
            <a:endParaRPr lang="en-GB" altLang="de-DE" sz="2400" dirty="0">
              <a:solidFill>
                <a:srgbClr val="0000FF"/>
              </a:solidFill>
            </a:endParaRPr>
          </a:p>
        </p:txBody>
      </p:sp>
      <p:sp>
        <p:nvSpPr>
          <p:cNvPr id="33" name="Textfeld 3"/>
          <p:cNvSpPr txBox="1"/>
          <p:nvPr/>
        </p:nvSpPr>
        <p:spPr>
          <a:xfrm>
            <a:off x="72000" y="1570885"/>
            <a:ext cx="12015225" cy="508600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300"/>
              </a:spcAft>
            </a:pPr>
            <a:r>
              <a:rPr lang="en-GB" i="1" dirty="0">
                <a:latin typeface="Arial" panose="020B0604020202020204" pitchFamily="34" charset="0"/>
                <a:cs typeface="Arial" panose="020B0604020202020204" pitchFamily="34" charset="0"/>
              </a:rPr>
              <a:t>●</a:t>
            </a:r>
            <a:r>
              <a:rPr lang="de-DE" i="1" dirty="0">
                <a:latin typeface="Arial" panose="020B0604020202020204" pitchFamily="34" charset="0"/>
                <a:cs typeface="Arial" panose="020B0604020202020204" pitchFamily="34" charset="0"/>
              </a:rPr>
              <a:t>Als </a:t>
            </a:r>
            <a:r>
              <a:rPr lang="de-DE" b="1" i="1" dirty="0" err="1">
                <a:latin typeface="Arial" panose="020B0604020202020204" pitchFamily="34" charset="0"/>
                <a:cs typeface="Arial" panose="020B0604020202020204" pitchFamily="34" charset="0"/>
              </a:rPr>
              <a:t>Haplo</a:t>
            </a:r>
            <a:r>
              <a:rPr lang="de-DE" b="1" i="1" dirty="0" err="1">
                <a:solidFill>
                  <a:srgbClr val="0000FF"/>
                </a:solidFill>
                <a:latin typeface="Arial" panose="020B0604020202020204" pitchFamily="34" charset="0"/>
                <a:cs typeface="Arial" panose="020B0604020202020204" pitchFamily="34" charset="0"/>
              </a:rPr>
              <a:t>typ</a:t>
            </a:r>
            <a:r>
              <a:rPr lang="de-DE" i="1" dirty="0">
                <a:latin typeface="Arial" panose="020B0604020202020204" pitchFamily="34" charset="0"/>
                <a:cs typeface="Arial" panose="020B0604020202020204" pitchFamily="34" charset="0"/>
              </a:rPr>
              <a:t> (Abkürzung von „haploider Genotyp“) wird eine Variante einer </a:t>
            </a:r>
            <a:r>
              <a:rPr lang="de-DE" i="1" dirty="0" err="1">
                <a:latin typeface="Arial" panose="020B0604020202020204" pitchFamily="34" charset="0"/>
                <a:cs typeface="Arial" panose="020B0604020202020204" pitchFamily="34" charset="0"/>
              </a:rPr>
              <a:t>Nukleotidsequenz</a:t>
            </a:r>
            <a:r>
              <a:rPr lang="de-DE" i="1" dirty="0">
                <a:latin typeface="Arial" panose="020B0604020202020204" pitchFamily="34" charset="0"/>
                <a:cs typeface="Arial" panose="020B0604020202020204" pitchFamily="34" charset="0"/>
              </a:rPr>
              <a:t> auf </a:t>
            </a:r>
            <a:r>
              <a:rPr lang="de-DE" i="1" dirty="0">
                <a:solidFill>
                  <a:schemeClr val="tx1">
                    <a:lumMod val="50000"/>
                    <a:lumOff val="50000"/>
                  </a:schemeClr>
                </a:solidFill>
                <a:latin typeface="Arial" panose="020B0604020202020204" pitchFamily="34" charset="0"/>
                <a:cs typeface="Arial" panose="020B0604020202020204" pitchFamily="34" charset="0"/>
              </a:rPr>
              <a:t>ein und demselben Chromosom</a:t>
            </a:r>
            <a:r>
              <a:rPr lang="de-DE" i="1" dirty="0">
                <a:latin typeface="Arial" panose="020B0604020202020204" pitchFamily="34" charset="0"/>
                <a:cs typeface="Arial" panose="020B0604020202020204" pitchFamily="34" charset="0"/>
              </a:rPr>
              <a:t> im Genom eines Lebewesens bezeichnet. Ein bestimmter </a:t>
            </a:r>
            <a:r>
              <a:rPr lang="de-DE" i="1" dirty="0" err="1">
                <a:latin typeface="Arial" panose="020B0604020202020204" pitchFamily="34" charset="0"/>
                <a:cs typeface="Arial" panose="020B0604020202020204" pitchFamily="34" charset="0"/>
              </a:rPr>
              <a:t>Haplotyp</a:t>
            </a:r>
            <a:r>
              <a:rPr lang="de-DE" i="1" dirty="0">
                <a:latin typeface="Arial" panose="020B0604020202020204" pitchFamily="34" charset="0"/>
                <a:cs typeface="Arial" panose="020B0604020202020204" pitchFamily="34" charset="0"/>
              </a:rPr>
              <a:t> kann </a:t>
            </a:r>
            <a:r>
              <a:rPr lang="de-DE" i="1" dirty="0" err="1">
                <a:latin typeface="Arial" panose="020B0604020202020204" pitchFamily="34" charset="0"/>
                <a:cs typeface="Arial" panose="020B0604020202020204" pitchFamily="34" charset="0"/>
              </a:rPr>
              <a:t>individuen</a:t>
            </a:r>
            <a:r>
              <a:rPr lang="de-DE" i="1" dirty="0">
                <a:latin typeface="Arial" panose="020B0604020202020204" pitchFamily="34" charset="0"/>
                <a:cs typeface="Arial" panose="020B0604020202020204" pitchFamily="34" charset="0"/>
              </a:rPr>
              <a:t>-, populations- oder auch artspezifisch sein.</a:t>
            </a:r>
            <a:r>
              <a:rPr lang="en-GB" i="1" dirty="0">
                <a:latin typeface="Arial" panose="020B0604020202020204" pitchFamily="34" charset="0"/>
                <a:cs typeface="Arial" panose="020B0604020202020204" pitchFamily="34" charset="0"/>
              </a:rPr>
              <a:t> </a:t>
            </a:r>
            <a:r>
              <a:rPr lang="en-GB" dirty="0">
                <a:solidFill>
                  <a:schemeClr val="tx1">
                    <a:lumMod val="50000"/>
                    <a:lumOff val="50000"/>
                  </a:schemeClr>
                </a:solidFill>
                <a:latin typeface="Arial" panose="020B0604020202020204" pitchFamily="34" charset="0"/>
                <a:cs typeface="Arial" panose="020B0604020202020204" pitchFamily="34" charset="0"/>
              </a:rPr>
              <a:t>’On same chromosome‘ </a:t>
            </a:r>
            <a:r>
              <a:rPr lang="en-GB" dirty="0">
                <a:latin typeface="Arial" panose="020B0604020202020204" pitchFamily="34" charset="0"/>
                <a:cs typeface="Arial" panose="020B0604020202020204" pitchFamily="34" charset="0"/>
              </a:rPr>
              <a:t>... thus .. ►linkage.  Wikipedia, German.</a:t>
            </a:r>
          </a:p>
          <a:p>
            <a:pPr>
              <a:spcAft>
                <a:spcPts val="300"/>
              </a:spcAft>
            </a:pP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 </a:t>
            </a:r>
            <a:r>
              <a:rPr lang="en-GB" b="1" dirty="0">
                <a:latin typeface="Arial" panose="020B0604020202020204" pitchFamily="34" charset="0"/>
                <a:cs typeface="Arial" panose="020B0604020202020204" pitchFamily="34" charset="0"/>
              </a:rPr>
              <a:t>haplo</a:t>
            </a:r>
            <a:r>
              <a:rPr lang="en-GB" b="1"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(haploid genotype) is a group of alleles in an organism that are inherited together from a single parent.</a:t>
            </a:r>
            <a:br>
              <a:rPr lang="en-GB" dirty="0">
                <a:latin typeface="Arial" panose="020B0604020202020204" pitchFamily="34" charset="0"/>
                <a:cs typeface="Arial" panose="020B0604020202020204" pitchFamily="34" charset="0"/>
              </a:rPr>
            </a:br>
            <a:r>
              <a:rPr lang="en-GB" dirty="0">
                <a:solidFill>
                  <a:schemeClr val="tx1">
                    <a:lumMod val="50000"/>
                    <a:lumOff val="50000"/>
                  </a:schemeClr>
                </a:solidFill>
                <a:latin typeface="Arial" panose="020B0604020202020204" pitchFamily="34" charset="0"/>
                <a:cs typeface="Arial" panose="020B0604020202020204" pitchFamily="34" charset="0"/>
              </a:rPr>
              <a:t>Inherited together ... no explicit statement on linkage. From same parent ... </a:t>
            </a:r>
            <a:r>
              <a:rPr lang="en-GB" dirty="0">
                <a:latin typeface="Arial" panose="020B0604020202020204" pitchFamily="34" charset="0"/>
                <a:cs typeface="Arial" panose="020B0604020202020204" pitchFamily="34" charset="0"/>
              </a:rPr>
              <a:t>phased</a:t>
            </a:r>
            <a:r>
              <a:rPr lang="en-GB" dirty="0">
                <a:solidFill>
                  <a:schemeClr val="tx1">
                    <a:lumMod val="50000"/>
                    <a:lumOff val="50000"/>
                  </a:schemeClr>
                </a:solidFill>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Wikipedia, English.</a:t>
            </a:r>
          </a:p>
          <a:p>
            <a:pPr>
              <a:spcAft>
                <a:spcPts val="300"/>
              </a:spcAft>
            </a:pPr>
            <a:r>
              <a:rPr lang="de-DE" i="1" dirty="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r>
              <a:rPr lang="de-DE" i="1" dirty="0">
                <a:latin typeface="Arial" panose="020B0604020202020204" pitchFamily="34" charset="0"/>
                <a:cs typeface="Arial" panose="020B0604020202020204" pitchFamily="34" charset="0"/>
              </a:rPr>
              <a:t>…  die dabei verglichenen Allele können ... individuelle Kombinationen von SNPs sein, die als genetische Marker </a:t>
            </a:r>
            <a:br>
              <a:rPr lang="de-DE" i="1" dirty="0">
                <a:latin typeface="Arial" panose="020B0604020202020204" pitchFamily="34" charset="0"/>
                <a:cs typeface="Arial" panose="020B0604020202020204" pitchFamily="34" charset="0"/>
              </a:rPr>
            </a:br>
            <a:r>
              <a:rPr lang="de-DE" i="1" dirty="0">
                <a:latin typeface="Arial" panose="020B0604020202020204" pitchFamily="34" charset="0"/>
                <a:cs typeface="Arial" panose="020B0604020202020204" pitchFamily="34" charset="0"/>
              </a:rPr>
              <a:t>benutzt werden können. </a:t>
            </a:r>
            <a:r>
              <a:rPr lang="de-DE" dirty="0">
                <a:latin typeface="Arial" panose="020B0604020202020204" pitchFamily="34" charset="0"/>
                <a:cs typeface="Arial" panose="020B0604020202020204" pitchFamily="34" charset="0"/>
              </a:rPr>
              <a:t>www.biologie-seite.de. </a:t>
            </a:r>
            <a:r>
              <a:rPr lang="en-GB" dirty="0">
                <a:solidFill>
                  <a:schemeClr val="tx1">
                    <a:lumMod val="50000"/>
                    <a:lumOff val="50000"/>
                  </a:schemeClr>
                </a:solidFill>
                <a:latin typeface="Arial" panose="020B0604020202020204" pitchFamily="34" charset="0"/>
                <a:cs typeface="Arial" panose="020B0604020202020204" pitchFamily="34" charset="0"/>
              </a:rPr>
              <a:t>Haplo</a:t>
            </a:r>
            <a:r>
              <a:rPr lang="en-GB" dirty="0">
                <a:solidFill>
                  <a:srgbClr val="0000FF"/>
                </a:solidFill>
                <a:latin typeface="Arial" panose="020B0604020202020204" pitchFamily="34" charset="0"/>
                <a:cs typeface="Arial" panose="020B0604020202020204" pitchFamily="34" charset="0"/>
              </a:rPr>
              <a:t>types</a:t>
            </a:r>
            <a:r>
              <a:rPr lang="en-GB" dirty="0">
                <a:solidFill>
                  <a:schemeClr val="tx1">
                    <a:lumMod val="50000"/>
                    <a:lumOff val="50000"/>
                  </a:schemeClr>
                </a:solidFill>
                <a:latin typeface="Arial" panose="020B0604020202020204" pitchFamily="34" charset="0"/>
                <a:cs typeface="Arial" panose="020B0604020202020204" pitchFamily="34" charset="0"/>
              </a:rPr>
              <a:t> may serve as DNA-markers, similar to SNPs.</a:t>
            </a:r>
            <a:endParaRPr lang="en-GB" dirty="0">
              <a:latin typeface="Arial" panose="020B0604020202020204" pitchFamily="34" charset="0"/>
              <a:cs typeface="Arial" panose="020B0604020202020204" pitchFamily="34" charset="0"/>
            </a:endParaRPr>
          </a:p>
          <a:p>
            <a:pPr>
              <a:spcAft>
                <a:spcPts val="300"/>
              </a:spcAft>
            </a:pP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 haplo</a:t>
            </a:r>
            <a:r>
              <a:rPr lang="en-GB"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is a group of </a:t>
            </a:r>
            <a:r>
              <a:rPr lang="en-GB" b="1" dirty="0">
                <a:latin typeface="Arial" panose="020B0604020202020204" pitchFamily="34" charset="0"/>
                <a:cs typeface="Arial" panose="020B0604020202020204" pitchFamily="34" charset="0"/>
              </a:rPr>
              <a:t>genes</a:t>
            </a:r>
            <a:r>
              <a:rPr lang="en-GB" dirty="0">
                <a:latin typeface="Arial" panose="020B0604020202020204" pitchFamily="34" charset="0"/>
                <a:cs typeface="Arial" panose="020B0604020202020204" pitchFamily="34" charset="0"/>
              </a:rPr>
              <a:t> within an organism that was inherited together from a single parent.  ...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haplo</a:t>
            </a:r>
            <a:r>
              <a:rPr lang="en-GB"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can describe </a:t>
            </a:r>
            <a:r>
              <a:rPr lang="en-GB" b="1" dirty="0">
                <a:latin typeface="Arial" panose="020B0604020202020204" pitchFamily="34" charset="0"/>
                <a:cs typeface="Arial" panose="020B0604020202020204" pitchFamily="34" charset="0"/>
              </a:rPr>
              <a:t>a pair of genes </a:t>
            </a:r>
            <a:r>
              <a:rPr lang="en-GB" dirty="0">
                <a:latin typeface="Arial" panose="020B0604020202020204" pitchFamily="34" charset="0"/>
                <a:cs typeface="Arial" panose="020B0604020202020204" pitchFamily="34" charset="0"/>
              </a:rPr>
              <a:t>inherited together from one parent </a:t>
            </a:r>
            <a:r>
              <a:rPr lang="en-GB" b="1" dirty="0">
                <a:latin typeface="Arial" panose="020B0604020202020204" pitchFamily="34" charset="0"/>
                <a:cs typeface="Arial" panose="020B0604020202020204" pitchFamily="34" charset="0"/>
              </a:rPr>
              <a:t>on one chromosome</a:t>
            </a:r>
            <a:r>
              <a:rPr lang="en-GB" dirty="0">
                <a:latin typeface="Arial" panose="020B0604020202020204" pitchFamily="34" charset="0"/>
                <a:cs typeface="Arial" panose="020B0604020202020204" pitchFamily="34" charset="0"/>
              </a:rPr>
              <a:t>, or it can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describe </a:t>
            </a:r>
            <a:r>
              <a:rPr lang="en-GB" b="1" dirty="0">
                <a:latin typeface="Arial" panose="020B0604020202020204" pitchFamily="34" charset="0"/>
                <a:cs typeface="Arial" panose="020B0604020202020204" pitchFamily="34" charset="0"/>
              </a:rPr>
              <a:t>all of the genes on a chromosome</a:t>
            </a:r>
            <a:r>
              <a:rPr lang="en-GB" dirty="0">
                <a:latin typeface="Arial" panose="020B0604020202020204" pitchFamily="34" charset="0"/>
                <a:cs typeface="Arial" panose="020B0604020202020204" pitchFamily="34" charset="0"/>
              </a:rPr>
              <a:t> …. ww.nature.com/</a:t>
            </a:r>
            <a:r>
              <a:rPr lang="en-GB" dirty="0" err="1">
                <a:latin typeface="Arial" panose="020B0604020202020204" pitchFamily="34" charset="0"/>
                <a:cs typeface="Arial" panose="020B0604020202020204" pitchFamily="34" charset="0"/>
              </a:rPr>
              <a:t>scitable</a:t>
            </a:r>
            <a:r>
              <a:rPr lang="en-GB" dirty="0">
                <a:latin typeface="Arial" panose="020B0604020202020204" pitchFamily="34" charset="0"/>
                <a:cs typeface="Arial" panose="020B0604020202020204" pitchFamily="34" charset="0"/>
              </a:rPr>
              <a:t>/definition/haplotype-haplotypes-142.</a:t>
            </a:r>
            <a:endParaRPr lang="en-GB" sz="1200" dirty="0">
              <a:latin typeface="Arial" panose="020B0604020202020204" pitchFamily="34" charset="0"/>
              <a:cs typeface="Arial" panose="020B0604020202020204" pitchFamily="34" charset="0"/>
            </a:endParaRPr>
          </a:p>
          <a:p>
            <a:pPr>
              <a:spcAft>
                <a:spcPts val="300"/>
              </a:spcAft>
            </a:pPr>
            <a:endParaRPr lang="en-GB" sz="1200" dirty="0">
              <a:solidFill>
                <a:srgbClr val="0070C0"/>
              </a:solidFill>
              <a:latin typeface="Arial" panose="020B0604020202020204" pitchFamily="34" charset="0"/>
              <a:cs typeface="Arial" panose="020B0604020202020204" pitchFamily="34" charset="0"/>
            </a:endParaRPr>
          </a:p>
          <a:p>
            <a:r>
              <a:rPr lang="en-GB" dirty="0">
                <a:solidFill>
                  <a:srgbClr val="0000FF"/>
                </a:solidFill>
                <a:latin typeface="Arial" panose="020B0604020202020204" pitchFamily="34" charset="0"/>
                <a:cs typeface="Arial" panose="020B0604020202020204" pitchFamily="34" charset="0"/>
              </a:rPr>
              <a:t>So what? </a:t>
            </a:r>
            <a:r>
              <a:rPr lang="en-GB" dirty="0">
                <a:latin typeface="Arial" panose="020B0604020202020204" pitchFamily="34" charset="0"/>
                <a:cs typeface="Arial" panose="020B0604020202020204" pitchFamily="34" charset="0"/>
              </a:rPr>
              <a:t>What-the-heck is a haplo</a:t>
            </a:r>
            <a:r>
              <a:rPr lang="en-GB"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If we have </a:t>
            </a:r>
            <a:r>
              <a:rPr lang="en-GB" dirty="0">
                <a:solidFill>
                  <a:srgbClr val="FF0000"/>
                </a:solidFill>
                <a:latin typeface="Arial" panose="020B0604020202020204" pitchFamily="34" charset="0"/>
                <a:cs typeface="Arial" panose="020B0604020202020204" pitchFamily="34" charset="0"/>
              </a:rPr>
              <a:t>A, a, α  </a:t>
            </a:r>
            <a:r>
              <a:rPr lang="en-GB" dirty="0">
                <a:latin typeface="Arial" panose="020B0604020202020204" pitchFamily="34" charset="0"/>
                <a:cs typeface="Arial" panose="020B0604020202020204" pitchFamily="34" charset="0"/>
              </a:rPr>
              <a:t>and we have B, b as alleles in two loci, then these are the thus-possible haplo</a:t>
            </a:r>
            <a:r>
              <a:rPr lang="en-GB" dirty="0">
                <a:solidFill>
                  <a:srgbClr val="0000FF"/>
                </a:solidFill>
                <a:latin typeface="Arial" panose="020B0604020202020204" pitchFamily="34" charset="0"/>
                <a:cs typeface="Arial" panose="020B0604020202020204" pitchFamily="34" charset="0"/>
              </a:rPr>
              <a:t>types</a:t>
            </a:r>
            <a:r>
              <a:rPr lang="en-GB" dirty="0">
                <a:latin typeface="Arial" panose="020B0604020202020204" pitchFamily="34" charset="0"/>
                <a:cs typeface="Arial" panose="020B0604020202020204" pitchFamily="34" charset="0"/>
              </a:rPr>
              <a:t>: </a:t>
            </a:r>
          </a:p>
          <a:p>
            <a:r>
              <a:rPr lang="en-GB" dirty="0">
                <a:solidFill>
                  <a:srgbClr val="FF0000"/>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B   </a:t>
            </a:r>
            <a:r>
              <a:rPr lang="en-GB" dirty="0" err="1">
                <a:solidFill>
                  <a:srgbClr val="FF0000"/>
                </a:solidFill>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a:t>
            </a:r>
            <a:r>
              <a:rPr lang="en-GB" dirty="0" err="1">
                <a:solidFill>
                  <a:srgbClr val="FF0000"/>
                </a:solidFill>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b   </a:t>
            </a:r>
            <a:r>
              <a:rPr lang="en-GB" dirty="0">
                <a:solidFill>
                  <a:srgbClr val="FF0000"/>
                </a:solidFill>
                <a:latin typeface="Arial" panose="020B0604020202020204" pitchFamily="34" charset="0"/>
                <a:cs typeface="Arial" panose="020B0604020202020204" pitchFamily="34" charset="0"/>
              </a:rPr>
              <a:t>α</a:t>
            </a:r>
            <a:r>
              <a:rPr lang="en-GB" dirty="0">
                <a:latin typeface="Arial" panose="020B0604020202020204" pitchFamily="34" charset="0"/>
                <a:cs typeface="Arial" panose="020B0604020202020204" pitchFamily="34" charset="0"/>
              </a:rPr>
              <a:t>B   </a:t>
            </a:r>
            <a:r>
              <a:rPr lang="en-GB" dirty="0">
                <a:solidFill>
                  <a:srgbClr val="FF0000"/>
                </a:solidFill>
                <a:latin typeface="Arial" panose="020B0604020202020204" pitchFamily="34" charset="0"/>
                <a:cs typeface="Arial" panose="020B0604020202020204" pitchFamily="34" charset="0"/>
              </a:rPr>
              <a:t>α</a:t>
            </a:r>
            <a:r>
              <a:rPr lang="en-GB" dirty="0">
                <a:latin typeface="Arial" panose="020B0604020202020204" pitchFamily="34" charset="0"/>
                <a:cs typeface="Arial" panose="020B0604020202020204" pitchFamily="34" charset="0"/>
              </a:rPr>
              <a:t>b.</a:t>
            </a:r>
          </a:p>
          <a:p>
            <a:r>
              <a:rPr lang="en-GB" dirty="0">
                <a:latin typeface="Arial" panose="020B0604020202020204" pitchFamily="34" charset="0"/>
                <a:cs typeface="Arial" panose="020B0604020202020204" pitchFamily="34" charset="0"/>
              </a:rPr>
              <a:t>Here, with three and two alleles, we have </a:t>
            </a:r>
            <a:r>
              <a:rPr lang="en-GB" dirty="0">
                <a:solidFill>
                  <a:srgbClr val="0000FF"/>
                </a:solidFill>
                <a:latin typeface="Arial" panose="020B0604020202020204" pitchFamily="34" charset="0"/>
                <a:cs typeface="Arial" panose="020B0604020202020204" pitchFamily="34" charset="0"/>
              </a:rPr>
              <a:t>six variants for ‚haplotype‘</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Nota bene</a:t>
            </a:r>
            <a:r>
              <a:rPr lang="en-GB" dirty="0">
                <a:latin typeface="Arial" panose="020B0604020202020204" pitchFamily="34" charset="0"/>
                <a:cs typeface="Arial" panose="020B0604020202020204" pitchFamily="34" charset="0"/>
              </a:rPr>
              <a:t>, 6 is more than 3 or 2!</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can of course grasp a haplotype with (many) more than 2 loci, … depends on circumstances and purposes. …</a:t>
            </a:r>
          </a:p>
        </p:txBody>
      </p:sp>
      <p:sp>
        <p:nvSpPr>
          <p:cNvPr id="3" name="TextBox 2"/>
          <p:cNvSpPr txBox="1"/>
          <p:nvPr/>
        </p:nvSpPr>
        <p:spPr>
          <a:xfrm>
            <a:off x="110435" y="1103586"/>
            <a:ext cx="11976790"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Okay, … this is not our question. </a:t>
            </a:r>
            <a:r>
              <a:rPr lang="en-GB" dirty="0">
                <a:latin typeface="Arial" panose="020B0604020202020204" pitchFamily="34" charset="0"/>
                <a:cs typeface="Arial" panose="020B0604020202020204" pitchFamily="34" charset="0"/>
              </a:rPr>
              <a:t>Here, we look on this ‚</a:t>
            </a:r>
            <a:r>
              <a:rPr lang="en-GB" cap="small"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the so-called </a:t>
            </a:r>
            <a:r>
              <a:rPr lang="en-GB" u="sng" dirty="0">
                <a:latin typeface="Arial" panose="020B0604020202020204" pitchFamily="34" charset="0"/>
                <a:cs typeface="Arial" panose="020B0604020202020204" pitchFamily="34" charset="0"/>
              </a:rPr>
              <a:t>haplo</a:t>
            </a:r>
            <a:r>
              <a:rPr lang="en-GB" u="sng"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 What is a haplo</a:t>
            </a:r>
            <a:r>
              <a:rPr lang="en-GB" dirty="0">
                <a:solidFill>
                  <a:srgbClr val="0000FF"/>
                </a:solidFill>
                <a:latin typeface="Arial" panose="020B0604020202020204" pitchFamily="34" charset="0"/>
                <a:cs typeface="Arial" panose="020B0604020202020204" pitchFamily="34" charset="0"/>
              </a:rPr>
              <a:t>type</a:t>
            </a:r>
            <a:r>
              <a:rPr lang="en-GB" dirty="0">
                <a:latin typeface="Arial" panose="020B0604020202020204" pitchFamily="34" charset="0"/>
                <a:cs typeface="Arial" panose="020B0604020202020204" pitchFamily="34" charset="0"/>
              </a:rPr>
              <a:t>?</a:t>
            </a:r>
          </a:p>
        </p:txBody>
      </p:sp>
      <p:sp>
        <p:nvSpPr>
          <p:cNvPr id="6" name="Right Triangle 5"/>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11866245" y="3322867"/>
            <a:ext cx="220980" cy="3143441"/>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1523347" y="3585633"/>
            <a:ext cx="313267" cy="2708434"/>
          </a:xfrm>
          <a:prstGeom prst="rect">
            <a:avLst/>
          </a:prstGeom>
          <a:solidFill>
            <a:srgbClr val="FFE7E7"/>
          </a:solidFill>
          <a:effectLst>
            <a:outerShdw blurRad="50800" dist="38100" dir="2700000" algn="tl" rotWithShape="0">
              <a:prstClr val="black">
                <a:alpha val="40000"/>
              </a:prstClr>
            </a:outerShdw>
          </a:effectLst>
        </p:spPr>
        <p:txBody>
          <a:bodyPr wrap="square" rtlCol="0">
            <a:spAutoFit/>
          </a:bodyPr>
          <a:lstStyle/>
          <a:p>
            <a:pPr algn="ctr"/>
            <a:r>
              <a:rPr lang="de-DE" dirty="0">
                <a:solidFill>
                  <a:srgbClr val="FF0000"/>
                </a:solidFill>
                <a:latin typeface="Arial" panose="020B0604020202020204" pitchFamily="34" charset="0"/>
                <a:cs typeface="Arial" panose="020B0604020202020204" pitchFamily="34" charset="0"/>
              </a:rPr>
              <a:t>A</a:t>
            </a:r>
          </a:p>
          <a:p>
            <a:pPr algn="ctr"/>
            <a:r>
              <a:rPr lang="de-DE" dirty="0">
                <a:latin typeface="Arial" panose="020B0604020202020204" pitchFamily="34" charset="0"/>
                <a:cs typeface="Arial" panose="020B0604020202020204" pitchFamily="34" charset="0"/>
              </a:rPr>
              <a:t>B</a:t>
            </a:r>
          </a:p>
          <a:p>
            <a:pPr algn="ctr"/>
            <a:endParaRPr lang="de-DE" sz="2000" dirty="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a:p>
            <a:pPr algn="ctr"/>
            <a:r>
              <a:rPr lang="de-DE" dirty="0">
                <a:latin typeface="Arial" panose="020B0604020202020204" pitchFamily="34" charset="0"/>
                <a:cs typeface="Arial" panose="020B0604020202020204" pitchFamily="34" charset="0"/>
              </a:rPr>
              <a:t>C</a:t>
            </a:r>
          </a:p>
          <a:p>
            <a:pPr algn="ctr"/>
            <a:endParaRPr lang="de-DE" dirty="0">
              <a:latin typeface="Arial" panose="020B0604020202020204" pitchFamily="34" charset="0"/>
              <a:cs typeface="Arial" panose="020B0604020202020204" pitchFamily="34" charset="0"/>
            </a:endParaRPr>
          </a:p>
          <a:p>
            <a:pPr algn="ctr"/>
            <a:r>
              <a:rPr lang="de-DE" dirty="0">
                <a:latin typeface="Arial" panose="020B0604020202020204" pitchFamily="34" charset="0"/>
                <a:cs typeface="Arial" panose="020B0604020202020204" pitchFamily="34" charset="0"/>
              </a:rPr>
              <a:t>D</a:t>
            </a:r>
          </a:p>
        </p:txBody>
      </p:sp>
      <p:sp>
        <p:nvSpPr>
          <p:cNvPr id="5" name="Rectangle 4"/>
          <p:cNvSpPr/>
          <p:nvPr/>
        </p:nvSpPr>
        <p:spPr>
          <a:xfrm>
            <a:off x="11396128" y="4411133"/>
            <a:ext cx="795872" cy="2055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feld 5"/>
          <p:cNvSpPr txBox="1"/>
          <p:nvPr/>
        </p:nvSpPr>
        <p:spPr>
          <a:xfrm>
            <a:off x="11288894" y="18521"/>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6</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56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2" descr="PartAllogLecture"/>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000" y="1334477"/>
            <a:ext cx="7274196" cy="5455647"/>
          </a:xfrm>
          <a:prstGeom prst="rect">
            <a:avLst/>
          </a:prstGeom>
          <a:noFill/>
          <a:effectLst>
            <a:outerShdw blurRad="50800" dist="38100" dir="2700000" algn="tl" rotWithShape="0">
              <a:prstClr val="black">
                <a:alpha val="40000"/>
              </a:prstClr>
            </a:outerShdw>
          </a:effectLst>
        </p:spPr>
      </p:pic>
      <p:sp>
        <p:nvSpPr>
          <p:cNvPr id="4" name="Ellipse 3"/>
          <p:cNvSpPr/>
          <p:nvPr/>
        </p:nvSpPr>
        <p:spPr>
          <a:xfrm>
            <a:off x="6408397" y="6148883"/>
            <a:ext cx="729695" cy="499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4"/>
          <p:cNvSpPr txBox="1">
            <a:spLocks noChangeArrowheads="1"/>
          </p:cNvSpPr>
          <p:nvPr/>
        </p:nvSpPr>
        <p:spPr bwMode="auto">
          <a:xfrm>
            <a:off x="72000" y="18522"/>
            <a:ext cx="12009565" cy="1200329"/>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de-DE" sz="2400" dirty="0">
                <a:latin typeface="Arial" panose="020B0604020202020204" pitchFamily="34" charset="0"/>
                <a:cs typeface="Arial" panose="020B0604020202020204" pitchFamily="34" charset="0"/>
              </a:rPr>
              <a:t>When talking about HWE, thus about frequencies of homozygotes (</a:t>
            </a:r>
            <a:r>
              <a:rPr lang="en-GB" altLang="de-DE" sz="2400" dirty="0">
                <a:solidFill>
                  <a:schemeClr val="tx1">
                    <a:lumMod val="50000"/>
                    <a:lumOff val="50000"/>
                  </a:schemeClr>
                </a:solidFill>
                <a:latin typeface="Arial" panose="020B0604020202020204" pitchFamily="34" charset="0"/>
                <a:cs typeface="Arial" panose="020B0604020202020204" pitchFamily="34" charset="0"/>
              </a:rPr>
              <a:t>and heterozygotes</a:t>
            </a:r>
            <a:r>
              <a:rPr lang="en-GB" altLang="de-DE" sz="2400" dirty="0">
                <a:latin typeface="Arial" panose="020B0604020202020204" pitchFamily="34" charset="0"/>
                <a:cs typeface="Arial" panose="020B0604020202020204" pitchFamily="34" charset="0"/>
              </a:rPr>
              <a:t>), we talk about within-genotype-co-</a:t>
            </a:r>
            <a:r>
              <a:rPr lang="en-GB" altLang="de-DE" sz="2400" dirty="0" err="1">
                <a:latin typeface="Arial" panose="020B0604020202020204" pitchFamily="34" charset="0"/>
                <a:cs typeface="Arial" panose="020B0604020202020204" pitchFamily="34" charset="0"/>
              </a:rPr>
              <a:t>occurence</a:t>
            </a:r>
            <a:r>
              <a:rPr lang="en-GB" altLang="de-DE" sz="2400" dirty="0">
                <a:latin typeface="Arial" panose="020B0604020202020204" pitchFamily="34" charset="0"/>
                <a:cs typeface="Arial" panose="020B0604020202020204" pitchFamily="34" charset="0"/>
              </a:rPr>
              <a:t> of one copy of allele A with another copy of allele A (</a:t>
            </a:r>
            <a:r>
              <a:rPr lang="en-GB" altLang="de-DE" sz="2400" dirty="0">
                <a:solidFill>
                  <a:schemeClr val="tx1">
                    <a:lumMod val="50000"/>
                    <a:lumOff val="50000"/>
                  </a:schemeClr>
                </a:solidFill>
                <a:latin typeface="Arial" panose="020B0604020202020204" pitchFamily="34" charset="0"/>
                <a:cs typeface="Arial" panose="020B0604020202020204" pitchFamily="34" charset="0"/>
              </a:rPr>
              <a:t>or of allele a</a:t>
            </a:r>
            <a:r>
              <a:rPr lang="en-GB" altLang="de-DE" sz="2400" dirty="0">
                <a:latin typeface="Arial" panose="020B0604020202020204" pitchFamily="34" charset="0"/>
                <a:cs typeface="Arial" panose="020B0604020202020204" pitchFamily="34" charset="0"/>
              </a:rPr>
              <a:t>; </a:t>
            </a:r>
            <a:r>
              <a:rPr lang="en-GB" alt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same! locus</a:t>
            </a:r>
            <a:r>
              <a:rPr lang="en-GB" altLang="de-DE" sz="2400" dirty="0">
                <a:latin typeface="Arial" panose="020B0604020202020204" pitchFamily="34" charset="0"/>
                <a:cs typeface="Arial" panose="020B0604020202020204" pitchFamily="34" charset="0"/>
              </a:rPr>
              <a:t>).</a:t>
            </a:r>
            <a:r>
              <a:rPr lang="en-GB" altLang="de-DE" sz="2400" dirty="0">
                <a:solidFill>
                  <a:srgbClr val="0000FF"/>
                </a:solidFill>
                <a:latin typeface="Arial" panose="020B0604020202020204" pitchFamily="34" charset="0"/>
                <a:cs typeface="Arial" panose="020B0604020202020204" pitchFamily="34" charset="0"/>
              </a:rPr>
              <a:t> </a:t>
            </a:r>
            <a:endParaRPr lang="en-GB" altLang="de-DE" sz="2400" dirty="0"/>
          </a:p>
        </p:txBody>
      </p:sp>
      <p:sp>
        <p:nvSpPr>
          <p:cNvPr id="8" name="TextBox 7"/>
          <p:cNvSpPr txBox="1"/>
          <p:nvPr/>
        </p:nvSpPr>
        <p:spPr>
          <a:xfrm>
            <a:off x="7425934" y="1334477"/>
            <a:ext cx="4655631" cy="424731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For the </a:t>
            </a:r>
            <a:r>
              <a:rPr lang="en-GB" dirty="0">
                <a:solidFill>
                  <a:srgbClr val="0000FF"/>
                </a:solidFill>
                <a:latin typeface="Arial" panose="020B0604020202020204" pitchFamily="34" charset="0"/>
                <a:cs typeface="Arial" panose="020B0604020202020204" pitchFamily="34" charset="0"/>
              </a:rPr>
              <a:t>new</a:t>
            </a:r>
            <a:r>
              <a:rPr lang="en-GB" dirty="0">
                <a:latin typeface="Arial" panose="020B0604020202020204" pitchFamily="34" charset="0"/>
                <a:cs typeface="Arial" panose="020B0604020202020204" pitchFamily="34" charset="0"/>
              </a:rPr>
              <a:t> type of equilibrium towards which we are now heading, ...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this, we talk about co-</a:t>
            </a:r>
            <a:r>
              <a:rPr lang="en-GB" dirty="0" err="1">
                <a:latin typeface="Arial" panose="020B0604020202020204" pitchFamily="34" charset="0"/>
                <a:cs typeface="Arial" panose="020B0604020202020204" pitchFamily="34" charset="0"/>
              </a:rPr>
              <a:t>occurence</a:t>
            </a:r>
            <a:r>
              <a:rPr lang="en-GB" dirty="0">
                <a:latin typeface="Arial" panose="020B0604020202020204" pitchFamily="34" charset="0"/>
                <a:cs typeface="Arial" panose="020B0604020202020204" pitchFamily="34" charset="0"/>
              </a:rPr>
              <a:t> of one copy of allele A with a copy of allele B (</a:t>
            </a:r>
            <a:r>
              <a:rPr lang="en-GB" dirty="0">
                <a:solidFill>
                  <a:srgbClr val="0000FF"/>
                </a:solidFill>
                <a:latin typeface="Arial" panose="020B0604020202020204" pitchFamily="34" charset="0"/>
                <a:cs typeface="Arial" panose="020B0604020202020204" pitchFamily="34" charset="0"/>
              </a:rPr>
              <a:t>two </a:t>
            </a:r>
            <a:r>
              <a:rPr lang="en-GB"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different! loci </a:t>
            </a:r>
            <a:r>
              <a:rPr lang="en-GB" dirty="0">
                <a:latin typeface="Arial" panose="020B0604020202020204" pitchFamily="34" charset="0"/>
                <a:cs typeface="Arial" panose="020B0604020202020204" pitchFamily="34" charset="0"/>
              </a:rPr>
              <a:t>involved); within gametes (well; gametes make zygotes thus genotypes, so eventually this co-occurrence then is transferred into genotypes).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solidFill>
                  <a:schemeClr val="tx1">
                    <a:lumMod val="50000"/>
                    <a:lumOff val="50000"/>
                  </a:schemeClr>
                </a:solidFill>
                <a:latin typeface="Arial" panose="020B0604020202020204" pitchFamily="34" charset="0"/>
                <a:cs typeface="Arial" panose="020B0604020202020204" pitchFamily="34" charset="0"/>
              </a:rPr>
              <a:t>Instead of asking </a:t>
            </a:r>
            <a:br>
              <a:rPr lang="en-GB" dirty="0">
                <a:solidFill>
                  <a:schemeClr val="tx1">
                    <a:lumMod val="50000"/>
                    <a:lumOff val="50000"/>
                  </a:schemeClr>
                </a:solidFill>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whether</a:t>
            </a:r>
            <a:r>
              <a:rPr lang="en-GB" dirty="0">
                <a:solidFill>
                  <a:schemeClr val="tx1">
                    <a:lumMod val="50000"/>
                    <a:lumOff val="50000"/>
                  </a:schemeClr>
                </a:solidFill>
                <a:latin typeface="Arial" panose="020B0604020202020204" pitchFamily="34" charset="0"/>
                <a:cs typeface="Arial" panose="020B0604020202020204" pitchFamily="34" charset="0"/>
              </a:rPr>
              <a:t> ‚A‘ comes (homozygous) with ‚A‘ or (heterozygous) with ‚a‘, we </a:t>
            </a:r>
            <a:r>
              <a:rPr lang="en-GB" dirty="0">
                <a:solidFill>
                  <a:srgbClr val="0000FF"/>
                </a:solidFill>
                <a:latin typeface="Arial" panose="020B0604020202020204" pitchFamily="34" charset="0"/>
                <a:cs typeface="Arial" panose="020B0604020202020204" pitchFamily="34" charset="0"/>
              </a:rPr>
              <a:t>now</a:t>
            </a:r>
            <a:r>
              <a:rPr lang="en-GB" dirty="0">
                <a:solidFill>
                  <a:schemeClr val="tx1">
                    <a:lumMod val="50000"/>
                    <a:lumOff val="50000"/>
                  </a:schemeClr>
                </a:solidFill>
                <a:latin typeface="Arial" panose="020B0604020202020204" pitchFamily="34" charset="0"/>
                <a:cs typeface="Arial" panose="020B0604020202020204" pitchFamily="34" charset="0"/>
              </a:rPr>
              <a:t> ask </a:t>
            </a:r>
            <a:r>
              <a:rPr lang="en-GB" dirty="0">
                <a:latin typeface="Arial" panose="020B0604020202020204" pitchFamily="34" charset="0"/>
                <a:cs typeface="Arial" panose="020B0604020202020204" pitchFamily="34" charset="0"/>
              </a:rPr>
              <a:t>whether</a:t>
            </a:r>
            <a:r>
              <a:rPr lang="en-GB" dirty="0">
                <a:solidFill>
                  <a:schemeClr val="tx1">
                    <a:lumMod val="50000"/>
                    <a:lumOff val="50000"/>
                  </a:schemeClr>
                </a:solidFill>
                <a:latin typeface="Arial" panose="020B0604020202020204" pitchFamily="34" charset="0"/>
                <a:cs typeface="Arial" panose="020B0604020202020204" pitchFamily="34" charset="0"/>
              </a:rPr>
              <a:t> ‚A‘ at </a:t>
            </a:r>
            <a:r>
              <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a:t>
            </a:r>
            <a:r>
              <a:rPr lang="en-GB" dirty="0">
                <a:solidFill>
                  <a:schemeClr val="tx1">
                    <a:lumMod val="50000"/>
                    <a:lumOff val="50000"/>
                  </a:schemeClr>
                </a:solidFill>
                <a:latin typeface="Arial" panose="020B0604020202020204" pitchFamily="34" charset="0"/>
                <a:cs typeface="Arial" panose="020B0604020202020204" pitchFamily="34" charset="0"/>
              </a:rPr>
              <a:t> locus comes (…) with ‚B‘ or (…) with ‚b‘ at </a:t>
            </a:r>
            <a:r>
              <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that-one’s</a:t>
            </a:r>
            <a:r>
              <a:rPr lang="en-GB" dirty="0">
                <a:solidFill>
                  <a:schemeClr val="tx1">
                    <a:lumMod val="50000"/>
                    <a:lumOff val="50000"/>
                  </a:schemeClr>
                </a:solidFill>
                <a:latin typeface="Arial" panose="020B0604020202020204" pitchFamily="34" charset="0"/>
                <a:cs typeface="Arial" panose="020B0604020202020204" pitchFamily="34" charset="0"/>
              </a:rPr>
              <a:t> locus.</a:t>
            </a:r>
          </a:p>
        </p:txBody>
      </p:sp>
      <p:sp>
        <p:nvSpPr>
          <p:cNvPr id="9" name="TextBox 8"/>
          <p:cNvSpPr txBox="1"/>
          <p:nvPr/>
        </p:nvSpPr>
        <p:spPr>
          <a:xfrm>
            <a:off x="4169044" y="1327691"/>
            <a:ext cx="3202982"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There may of course be &gt; 2 alleles per locus</a:t>
            </a:r>
          </a:p>
        </p:txBody>
      </p:sp>
      <p:sp>
        <p:nvSpPr>
          <p:cNvPr id="2" name="TextBox 1"/>
          <p:cNvSpPr txBox="1"/>
          <p:nvPr/>
        </p:nvSpPr>
        <p:spPr>
          <a:xfrm>
            <a:off x="122671" y="5861073"/>
            <a:ext cx="2696357" cy="923330"/>
          </a:xfrm>
          <a:prstGeom prst="rect">
            <a:avLst/>
          </a:prstGeom>
          <a:solidFill>
            <a:srgbClr val="FFFFFF">
              <a:alpha val="83922"/>
            </a:srgbClr>
          </a:solidFill>
          <a:effectLst/>
        </p:spPr>
        <p:txBody>
          <a:bodyPr wrap="square" rtlCol="0">
            <a:spAutoFit/>
          </a:bodyPr>
          <a:lstStyle/>
          <a:p>
            <a:r>
              <a:rPr lang="de-DE" dirty="0">
                <a:latin typeface="Arial" panose="020B0604020202020204" pitchFamily="34" charset="0"/>
                <a:cs typeface="Arial" panose="020B0604020202020204" pitchFamily="34" charset="0"/>
              </a:rPr>
              <a:t>Sketch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 diploid plant </a:t>
            </a:r>
            <a:br>
              <a:rPr lang="de-DE" dirty="0">
                <a:latin typeface="Arial" panose="020B0604020202020204" pitchFamily="34" charset="0"/>
                <a:cs typeface="Arial" panose="020B0604020202020204" pitchFamily="34" charset="0"/>
              </a:rPr>
            </a:br>
            <a:r>
              <a:rPr lang="de-DE" dirty="0" err="1">
                <a:latin typeface="Arial" panose="020B0604020202020204" pitchFamily="34" charset="0"/>
                <a:cs typeface="Arial" panose="020B0604020202020204" pitchFamily="34" charset="0"/>
              </a:rPr>
              <a:t>cell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with</a:t>
            </a:r>
            <a:r>
              <a:rPr lang="de-DE" dirty="0">
                <a:latin typeface="Arial" panose="020B0604020202020204" pitchFamily="34" charset="0"/>
                <a:cs typeface="Arial" panose="020B0604020202020204" pitchFamily="34" charset="0"/>
              </a:rPr>
              <a:t> a </a:t>
            </a:r>
            <a:r>
              <a:rPr lang="de-DE" dirty="0" err="1">
                <a:solidFill>
                  <a:srgbClr val="0000FF"/>
                </a:solidFill>
                <a:latin typeface="Arial" panose="020B0604020202020204" pitchFamily="34" charset="0"/>
                <a:cs typeface="Arial" panose="020B0604020202020204" pitchFamily="34" charset="0"/>
              </a:rPr>
              <a:t>one-chromo-some</a:t>
            </a:r>
            <a:r>
              <a:rPr lang="de-DE" dirty="0">
                <a:solidFill>
                  <a:srgbClr val="0000FF"/>
                </a:solidFill>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genome</a:t>
            </a:r>
            <a:r>
              <a:rPr lang="de-DE" dirty="0">
                <a:solidFill>
                  <a:srgbClr val="0000FF"/>
                </a:solidFill>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10"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7</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01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5858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feld 5"/>
          <p:cNvSpPr txBox="1"/>
          <p:nvPr/>
        </p:nvSpPr>
        <p:spPr>
          <a:xfrm>
            <a:off x="468295" y="362111"/>
            <a:ext cx="11195381" cy="5262979"/>
          </a:xfrm>
          <a:prstGeom prst="rect">
            <a:avLst/>
          </a:prstGeom>
          <a:noFill/>
        </p:spPr>
        <p:txBody>
          <a:bodyPr wrap="square" rtlCol="0">
            <a:spAutoFit/>
          </a:bodyPr>
          <a:lstStyle/>
          <a:p>
            <a:r>
              <a:rPr lang="en-GB" sz="2400" dirty="0">
                <a:solidFill>
                  <a:srgbClr val="0000FF"/>
                </a:solidFill>
                <a:latin typeface="Arial" panose="020B0604020202020204" pitchFamily="34" charset="0"/>
                <a:cs typeface="Arial" panose="020B0604020202020204" pitchFamily="34" charset="0"/>
              </a:rPr>
              <a:t>Just for fun ..</a:t>
            </a:r>
            <a:r>
              <a:rPr lang="en-GB" sz="2400" dirty="0">
                <a:latin typeface="Arial" panose="020B0604020202020204" pitchFamily="34" charset="0"/>
                <a:cs typeface="Arial" panose="020B0604020202020204" pitchFamily="34" charset="0"/>
              </a:rPr>
              <a:t>. Do organisms exist with only one chromosome per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genome: haploid 1n=1x=1 and diploid 2n=2x=2 </a:t>
            </a:r>
          </a:p>
          <a:p>
            <a:endParaRPr lang="en-GB" sz="2400" dirty="0">
              <a:latin typeface="Arial" panose="020B0604020202020204" pitchFamily="34" charset="0"/>
              <a:cs typeface="Arial" panose="020B0604020202020204" pitchFamily="34" charset="0"/>
            </a:endParaRPr>
          </a:p>
          <a:p>
            <a:r>
              <a:rPr lang="en-GB" sz="2400" dirty="0">
                <a:solidFill>
                  <a:srgbClr val="333333"/>
                </a:solidFill>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lowest possible</a:t>
            </a:r>
            <a:r>
              <a:rPr lang="en-GB" sz="2400" dirty="0">
                <a:solidFill>
                  <a:srgbClr val="333333"/>
                </a:solidFill>
                <a:latin typeface="Arial" panose="020B0604020202020204" pitchFamily="34" charset="0"/>
                <a:cs typeface="Arial" panose="020B0604020202020204" pitchFamily="34" charset="0"/>
              </a:rPr>
              <a:t> chromosome number (2</a:t>
            </a:r>
            <a:r>
              <a:rPr lang="en-GB" sz="2400" i="1" dirty="0">
                <a:solidFill>
                  <a:srgbClr val="333333"/>
                </a:solidFill>
                <a:latin typeface="Arial" panose="020B0604020202020204" pitchFamily="34" charset="0"/>
                <a:cs typeface="Arial" panose="020B0604020202020204" pitchFamily="34" charset="0"/>
              </a:rPr>
              <a:t>n</a:t>
            </a:r>
            <a:r>
              <a:rPr lang="en-GB" sz="2400" dirty="0">
                <a:solidFill>
                  <a:srgbClr val="333333"/>
                </a:solidFill>
                <a:latin typeface="Arial" panose="020B0604020202020204" pitchFamily="34" charset="0"/>
                <a:cs typeface="Arial" panose="020B0604020202020204" pitchFamily="34" charset="0"/>
              </a:rPr>
              <a:t> = 2) was </a:t>
            </a:r>
            <a:br>
              <a:rPr lang="en-GB" sz="2400" dirty="0">
                <a:solidFill>
                  <a:srgbClr val="333333"/>
                </a:solidFill>
                <a:latin typeface="Arial" panose="020B0604020202020204" pitchFamily="34" charset="0"/>
                <a:cs typeface="Arial" panose="020B0604020202020204" pitchFamily="34" charset="0"/>
              </a:rPr>
            </a:br>
            <a:r>
              <a:rPr lang="en-GB" sz="2400" dirty="0">
                <a:solidFill>
                  <a:srgbClr val="333333"/>
                </a:solidFill>
                <a:latin typeface="Arial" panose="020B0604020202020204" pitchFamily="34" charset="0"/>
                <a:cs typeface="Arial" panose="020B0604020202020204" pitchFamily="34" charset="0"/>
              </a:rPr>
              <a:t>found in some groups of the Australian ant </a:t>
            </a:r>
            <a:r>
              <a:rPr lang="en-GB" dirty="0"/>
              <a:t>🐜 </a:t>
            </a:r>
            <a:r>
              <a:rPr lang="en-GB" sz="2400" i="1" dirty="0" err="1">
                <a:solidFill>
                  <a:srgbClr val="333333"/>
                </a:solidFill>
                <a:latin typeface="Arial" panose="020B0604020202020204" pitchFamily="34" charset="0"/>
                <a:cs typeface="Arial" panose="020B0604020202020204" pitchFamily="34" charset="0"/>
              </a:rPr>
              <a:t>Myrmecia</a:t>
            </a:r>
            <a:r>
              <a:rPr lang="en-GB" sz="2400" i="1" dirty="0">
                <a:solidFill>
                  <a:srgbClr val="333333"/>
                </a:solidFill>
                <a:latin typeface="Arial" panose="020B0604020202020204" pitchFamily="34" charset="0"/>
                <a:cs typeface="Arial" panose="020B0604020202020204" pitchFamily="34" charset="0"/>
              </a:rPr>
              <a:t> </a:t>
            </a:r>
            <a:r>
              <a:rPr lang="en-GB" sz="2400" i="1" dirty="0" err="1">
                <a:solidFill>
                  <a:srgbClr val="333333"/>
                </a:solidFill>
                <a:latin typeface="Arial" panose="020B0604020202020204" pitchFamily="34" charset="0"/>
                <a:cs typeface="Arial" panose="020B0604020202020204" pitchFamily="34" charset="0"/>
              </a:rPr>
              <a:t>pilosa</a:t>
            </a:r>
            <a:r>
              <a:rPr lang="en-GB" sz="2400" dirty="0">
                <a:solidFill>
                  <a:srgbClr val="333333"/>
                </a:solidFill>
                <a:latin typeface="Arial" panose="020B0604020202020204" pitchFamily="34" charset="0"/>
                <a:cs typeface="Arial" panose="020B0604020202020204" pitchFamily="34" charset="0"/>
              </a:rPr>
              <a:t>. </a:t>
            </a:r>
            <a:br>
              <a:rPr lang="en-GB" sz="2400" dirty="0">
                <a:solidFill>
                  <a:srgbClr val="333333"/>
                </a:solidFill>
                <a:latin typeface="Arial" panose="020B0604020202020204" pitchFamily="34" charset="0"/>
                <a:cs typeface="Arial" panose="020B0604020202020204" pitchFamily="34" charset="0"/>
              </a:rPr>
            </a:br>
            <a:r>
              <a:rPr lang="en-GB" sz="2400" dirty="0">
                <a:solidFill>
                  <a:srgbClr val="333333"/>
                </a:solidFill>
                <a:latin typeface="Arial" panose="020B0604020202020204" pitchFamily="34" charset="0"/>
                <a:cs typeface="Arial" panose="020B0604020202020204" pitchFamily="34" charset="0"/>
              </a:rPr>
              <a:t>Such low chromosome number was not found in plants, yet, </a:t>
            </a:r>
            <a:br>
              <a:rPr lang="en-GB" sz="2400" dirty="0">
                <a:solidFill>
                  <a:srgbClr val="333333"/>
                </a:solidFill>
                <a:latin typeface="Arial" panose="020B0604020202020204" pitchFamily="34" charset="0"/>
                <a:cs typeface="Arial" panose="020B0604020202020204" pitchFamily="34" charset="0"/>
              </a:rPr>
            </a:br>
            <a:r>
              <a:rPr lang="en-GB" sz="2400" dirty="0">
                <a:solidFill>
                  <a:srgbClr val="333333"/>
                </a:solidFill>
                <a:latin typeface="Arial" panose="020B0604020202020204" pitchFamily="34" charset="0"/>
                <a:cs typeface="Arial" panose="020B0604020202020204" pitchFamily="34" charset="0"/>
              </a:rPr>
              <a:t>plant species exist with 2n=2x=4, such as </a:t>
            </a:r>
            <a:br>
              <a:rPr lang="en-GB" sz="2400" dirty="0">
                <a:solidFill>
                  <a:srgbClr val="333333"/>
                </a:solidFill>
                <a:latin typeface="Arial" panose="020B0604020202020204" pitchFamily="34" charset="0"/>
                <a:cs typeface="Arial" panose="020B0604020202020204" pitchFamily="34" charset="0"/>
              </a:rPr>
            </a:br>
            <a:r>
              <a:rPr lang="en-GB" sz="2400" i="1" dirty="0" err="1">
                <a:latin typeface="Arial" panose="020B0604020202020204" pitchFamily="34" charset="0"/>
                <a:cs typeface="Arial" panose="020B0604020202020204" pitchFamily="34" charset="0"/>
              </a:rPr>
              <a:t>Colpodium</a:t>
            </a:r>
            <a:r>
              <a:rPr lang="en-GB" sz="2400" i="1" dirty="0">
                <a:latin typeface="Arial" panose="020B0604020202020204" pitchFamily="34" charset="0"/>
                <a:cs typeface="Arial" panose="020B0604020202020204" pitchFamily="34" charset="0"/>
              </a:rPr>
              <a:t> versicolor </a:t>
            </a:r>
            <a:r>
              <a:rPr lang="en-GB" sz="2400" dirty="0">
                <a:latin typeface="Arial" panose="020B0604020202020204" pitchFamily="34" charset="0"/>
                <a:cs typeface="Arial" panose="020B0604020202020204" pitchFamily="34" charset="0"/>
              </a:rPr>
              <a:t>which is a </a:t>
            </a:r>
            <a:r>
              <a:rPr lang="en-GB" sz="2400" dirty="0">
                <a:solidFill>
                  <a:srgbClr val="0000FF"/>
                </a:solidFill>
                <a:latin typeface="Arial" panose="020B0604020202020204" pitchFamily="34" charset="0"/>
                <a:cs typeface="Arial" panose="020B0604020202020204" pitchFamily="34" charset="0"/>
              </a:rPr>
              <a:t>grass</a:t>
            </a:r>
            <a:r>
              <a:rPr lang="en-GB" sz="2400" dirty="0">
                <a:latin typeface="Arial" panose="020B0604020202020204" pitchFamily="34" charset="0"/>
                <a:cs typeface="Arial" panose="020B0604020202020204" pitchFamily="34" charset="0"/>
              </a:rPr>
              <a:t> species</a:t>
            </a:r>
            <a:r>
              <a:rPr lang="en-GB" sz="2400" i="1" dirty="0">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10.1080/11263504.2012.714806</a:t>
            </a:r>
          </a:p>
          <a:p>
            <a:endParaRPr lang="en-GB" sz="2400" u="sng" dirty="0">
              <a:latin typeface="Arial" panose="020B0604020202020204" pitchFamily="34" charset="0"/>
              <a:cs typeface="Arial" panose="020B0604020202020204" pitchFamily="34" charset="0"/>
            </a:endParaRPr>
          </a:p>
          <a:p>
            <a:endParaRPr lang="en-GB" sz="2400" u="sng"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High chromosome numbers are such as 2n=80 (sugar cane, </a:t>
            </a:r>
            <a:r>
              <a:rPr lang="en-GB" sz="2400" i="1" dirty="0" err="1">
                <a:latin typeface="Arial" panose="020B0604020202020204" pitchFamily="34" charset="0"/>
                <a:cs typeface="Arial" panose="020B0604020202020204" pitchFamily="34" charset="0"/>
              </a:rPr>
              <a:t>Saccharum</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officinale</a:t>
            </a:r>
            <a:r>
              <a:rPr lang="en-GB" sz="2400" dirty="0">
                <a:latin typeface="Arial" panose="020B0604020202020204" pitchFamily="34" charset="0"/>
                <a:cs typeface="Arial" panose="020B0604020202020204" pitchFamily="34" charset="0"/>
              </a:rPr>
              <a:t>). Imagine the busy meiotic apparatus with so many chromosomes, and the oftentimes </a:t>
            </a:r>
            <a:r>
              <a:rPr lang="en-GB" sz="2400" dirty="0" err="1">
                <a:latin typeface="Arial" panose="020B0604020202020204" pitchFamily="34" charset="0"/>
                <a:cs typeface="Arial" panose="020B0604020202020204" pitchFamily="34" charset="0"/>
              </a:rPr>
              <a:t>aneuploid</a:t>
            </a:r>
            <a:r>
              <a:rPr lang="en-GB" sz="2400" dirty="0">
                <a:latin typeface="Arial" panose="020B0604020202020204" pitchFamily="34" charset="0"/>
                <a:cs typeface="Arial" panose="020B0604020202020204" pitchFamily="34" charset="0"/>
              </a:rPr>
              <a:t> gametes resulting from this …</a:t>
            </a:r>
          </a:p>
        </p:txBody>
      </p:sp>
      <p:sp>
        <p:nvSpPr>
          <p:cNvPr id="8"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8</a:t>
            </a:fld>
            <a:endParaRPr 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02CEDC3-DB99-442D-9099-CD292C825C07}"/>
              </a:ext>
            </a:extLst>
          </p:cNvPr>
          <p:cNvPicPr>
            <a:picLocks noChangeAspect="1"/>
          </p:cNvPicPr>
          <p:nvPr/>
        </p:nvPicPr>
        <p:blipFill>
          <a:blip r:embed="rId2"/>
          <a:stretch>
            <a:fillRect/>
          </a:stretch>
        </p:blipFill>
        <p:spPr>
          <a:xfrm>
            <a:off x="9561250" y="506026"/>
            <a:ext cx="2310571" cy="3713177"/>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72A0DB7-5D7F-4778-A6D8-1DE433713904}"/>
              </a:ext>
            </a:extLst>
          </p:cNvPr>
          <p:cNvSpPr txBox="1"/>
          <p:nvPr/>
        </p:nvSpPr>
        <p:spPr>
          <a:xfrm>
            <a:off x="7905565" y="3650330"/>
            <a:ext cx="2259367" cy="64633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b="0" i="0" dirty="0">
                <a:solidFill>
                  <a:srgbClr val="262626"/>
                </a:solidFill>
                <a:effectLst/>
                <a:latin typeface="Arial" panose="020B0604020202020204" pitchFamily="34" charset="0"/>
                <a:cs typeface="Arial" panose="020B0604020202020204" pitchFamily="34" charset="0"/>
              </a:rPr>
              <a:t>Fl. </a:t>
            </a:r>
            <a:r>
              <a:rPr lang="en-GB" b="0" i="0" dirty="0" err="1">
                <a:solidFill>
                  <a:srgbClr val="262626"/>
                </a:solidFill>
                <a:effectLst/>
                <a:latin typeface="Arial" panose="020B0604020202020204" pitchFamily="34" charset="0"/>
                <a:cs typeface="Arial" panose="020B0604020202020204" pitchFamily="34" charset="0"/>
              </a:rPr>
              <a:t>Sredn</a:t>
            </a:r>
            <a:r>
              <a:rPr lang="en-GB" b="0" i="0" dirty="0">
                <a:solidFill>
                  <a:srgbClr val="262626"/>
                </a:solidFill>
                <a:effectLst/>
                <a:latin typeface="Arial" panose="020B0604020202020204" pitchFamily="34" charset="0"/>
                <a:cs typeface="Arial" panose="020B0604020202020204" pitchFamily="34" charset="0"/>
              </a:rPr>
              <a:t>. </a:t>
            </a:r>
            <a:r>
              <a:rPr lang="en-GB" b="0" i="0" dirty="0" err="1">
                <a:solidFill>
                  <a:srgbClr val="262626"/>
                </a:solidFill>
                <a:effectLst/>
                <a:latin typeface="Arial" panose="020B0604020202020204" pitchFamily="34" charset="0"/>
                <a:cs typeface="Arial" panose="020B0604020202020204" pitchFamily="34" charset="0"/>
              </a:rPr>
              <a:t>Južn</a:t>
            </a:r>
            <a:r>
              <a:rPr lang="en-GB" b="0" i="0" dirty="0">
                <a:solidFill>
                  <a:srgbClr val="262626"/>
                </a:solidFill>
                <a:effectLst/>
                <a:latin typeface="Arial" panose="020B0604020202020204" pitchFamily="34" charset="0"/>
                <a:cs typeface="Arial" panose="020B0604020202020204" pitchFamily="34" charset="0"/>
              </a:rPr>
              <a:t>. </a:t>
            </a:r>
            <a:br>
              <a:rPr lang="en-GB" b="0" i="0" dirty="0">
                <a:solidFill>
                  <a:srgbClr val="262626"/>
                </a:solidFill>
                <a:effectLst/>
                <a:latin typeface="Arial" panose="020B0604020202020204" pitchFamily="34" charset="0"/>
                <a:cs typeface="Arial" panose="020B0604020202020204" pitchFamily="34" charset="0"/>
              </a:rPr>
            </a:br>
            <a:r>
              <a:rPr lang="en-GB" b="0" i="0" dirty="0" err="1">
                <a:solidFill>
                  <a:srgbClr val="262626"/>
                </a:solidFill>
                <a:effectLst/>
                <a:latin typeface="Arial" panose="020B0604020202020204" pitchFamily="34" charset="0"/>
                <a:cs typeface="Arial" panose="020B0604020202020204" pitchFamily="34" charset="0"/>
              </a:rPr>
              <a:t>Rossii</a:t>
            </a:r>
            <a:r>
              <a:rPr lang="en-GB" b="0" i="0" dirty="0">
                <a:solidFill>
                  <a:srgbClr val="262626"/>
                </a:solidFill>
                <a:effectLst/>
                <a:latin typeface="Arial" panose="020B0604020202020204" pitchFamily="34" charset="0"/>
                <a:cs typeface="Arial" panose="020B0604020202020204" pitchFamily="34" charset="0"/>
              </a:rPr>
              <a:t> 2: 638 (1897)</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9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2000" y="18522"/>
            <a:ext cx="12047675" cy="830997"/>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The here-advertised type of equilibrium comes as (1) Gamete phase equilibrium or as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(2) Linkage equilibrium; two names</a:t>
            </a:r>
            <a:r>
              <a:rPr lang="en-GB" sz="2400" dirty="0">
                <a:solidFill>
                  <a:srgbClr val="0000FF"/>
                </a:solidFill>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a:t>
            </a:r>
          </a:p>
        </p:txBody>
      </p:sp>
      <p:grpSp>
        <p:nvGrpSpPr>
          <p:cNvPr id="7" name="Group 6"/>
          <p:cNvGrpSpPr/>
          <p:nvPr/>
        </p:nvGrpSpPr>
        <p:grpSpPr>
          <a:xfrm>
            <a:off x="71999" y="893736"/>
            <a:ext cx="7921825" cy="5941369"/>
            <a:chOff x="71999" y="893736"/>
            <a:chExt cx="7921825" cy="5941369"/>
          </a:xfrm>
        </p:grpSpPr>
        <p:pic>
          <p:nvPicPr>
            <p:cNvPr id="4" name="Picture 4" descr="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9" y="893736"/>
              <a:ext cx="7921825" cy="59413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6948407" y="6281980"/>
              <a:ext cx="697424" cy="361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8126555" y="948690"/>
            <a:ext cx="3993120" cy="58785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Genes do not occur alone. In dip-loids, they are in couples: Two genes per locus. Either twice the same (such as ‚AA‘) or two different alleles per locus (such as ‚Aa‘). Now, we focus on a further ‚way‘ of grouping genes.</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Let us focus on allele ‚A‘ at one locus and look for allele ‚</a:t>
            </a:r>
            <a:r>
              <a:rPr lang="en-GB" dirty="0">
                <a:solidFill>
                  <a:srgbClr val="0000FF"/>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at a </a:t>
            </a:r>
            <a:r>
              <a:rPr lang="en-GB" dirty="0">
                <a:solidFill>
                  <a:srgbClr val="0000FF"/>
                </a:solidFill>
                <a:latin typeface="Arial" panose="020B0604020202020204" pitchFamily="34" charset="0"/>
                <a:cs typeface="Arial" panose="020B0604020202020204" pitchFamily="34" charset="0"/>
              </a:rPr>
              <a:t>different</a:t>
            </a:r>
            <a:r>
              <a:rPr lang="en-GB" dirty="0">
                <a:latin typeface="Arial" panose="020B0604020202020204" pitchFamily="34" charset="0"/>
                <a:cs typeface="Arial" panose="020B0604020202020204" pitchFamily="34" charset="0"/>
              </a:rPr>
              <a:t> locus. </a:t>
            </a:r>
            <a:r>
              <a:rPr lang="en-GB" dirty="0">
                <a:solidFill>
                  <a:srgbClr val="0000FF"/>
                </a:solidFill>
                <a:latin typeface="Arial" panose="020B0604020202020204" pitchFamily="34" charset="0"/>
                <a:cs typeface="Arial" panose="020B0604020202020204" pitchFamily="34" charset="0"/>
              </a:rPr>
              <a:t>These</a:t>
            </a:r>
            <a:r>
              <a:rPr lang="en-GB" dirty="0">
                <a:latin typeface="Arial" panose="020B0604020202020204" pitchFamily="34" charset="0"/>
                <a:cs typeface="Arial" panose="020B0604020202020204" pitchFamily="34" charset="0"/>
              </a:rPr>
              <a:t> two (non-allelic) genes could be assembled into the same gamete (gamete A</a:t>
            </a:r>
            <a:r>
              <a:rPr lang="en-GB" dirty="0">
                <a:solidFill>
                  <a:srgbClr val="0000FF"/>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 or not-in-same gamete (Ab, </a:t>
            </a:r>
            <a:r>
              <a:rPr lang="en-GB" dirty="0" err="1">
                <a:latin typeface="Arial" panose="020B0604020202020204" pitchFamily="34" charset="0"/>
                <a:cs typeface="Arial" panose="020B0604020202020204" pitchFamily="34" charset="0"/>
              </a:rPr>
              <a:t>aB</a:t>
            </a:r>
            <a:r>
              <a:rPr lang="en-GB" dirty="0">
                <a:latin typeface="Arial" panose="020B0604020202020204" pitchFamily="34" charset="0"/>
                <a:cs typeface="Arial" panose="020B0604020202020204" pitchFamily="34" charset="0"/>
              </a:rPr>
              <a:t>, ab).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Bringing A and </a:t>
            </a:r>
            <a:r>
              <a:rPr lang="en-GB" dirty="0">
                <a:solidFill>
                  <a:srgbClr val="0000FF"/>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together into the same gamete does, by the way, not yet tell whether they are located …</a:t>
            </a:r>
          </a:p>
          <a:p>
            <a:r>
              <a:rPr lang="en-GB" dirty="0">
                <a:latin typeface="Arial" panose="020B0604020202020204" pitchFamily="34" charset="0"/>
                <a:cs typeface="Arial" panose="020B0604020202020204" pitchFamily="34" charset="0"/>
              </a:rPr>
              <a:t>►  at the same chromosome or</a:t>
            </a:r>
          </a:p>
          <a:p>
            <a:r>
              <a:rPr lang="en-GB" dirty="0">
                <a:latin typeface="Arial" panose="020B0604020202020204" pitchFamily="34" charset="0"/>
                <a:cs typeface="Arial" panose="020B0604020202020204" pitchFamily="34" charset="0"/>
              </a:rPr>
              <a:t>►  at different chromosomes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(well, I assume that the species has  </a:t>
            </a:r>
            <a:r>
              <a:rPr lang="en-GB" dirty="0">
                <a:solidFill>
                  <a:srgbClr val="0000FF"/>
                </a:solidFill>
                <a:latin typeface="Arial" panose="020B0604020202020204" pitchFamily="34" charset="0"/>
                <a:cs typeface="Arial" panose="020B0604020202020204" pitchFamily="34" charset="0"/>
              </a:rPr>
              <a:t>more than one chromosome</a:t>
            </a:r>
            <a:r>
              <a:rPr lang="en-GB" dirty="0">
                <a:latin typeface="Arial" panose="020B0604020202020204" pitchFamily="34" charset="0"/>
                <a:cs typeface="Arial" panose="020B0604020202020204" pitchFamily="34" charset="0"/>
              </a:rPr>
              <a:t>).</a:t>
            </a:r>
          </a:p>
        </p:txBody>
      </p:sp>
      <p:sp>
        <p:nvSpPr>
          <p:cNvPr id="3" name="TextBox 2"/>
          <p:cNvSpPr txBox="1"/>
          <p:nvPr/>
        </p:nvSpPr>
        <p:spPr>
          <a:xfrm>
            <a:off x="2870200" y="6139627"/>
            <a:ext cx="5080000"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dirty="0" err="1">
                <a:latin typeface="Arial" panose="020B0604020202020204" pitchFamily="34" charset="0"/>
                <a:cs typeface="Arial" panose="020B0604020202020204" pitchFamily="34" charset="0"/>
              </a:rPr>
              <a:t>Some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even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a:t>
            </a:r>
            <a:r>
              <a:rPr lang="de-DE" dirty="0" err="1">
                <a:solidFill>
                  <a:srgbClr val="0000FF"/>
                </a:solidFill>
                <a:latin typeface="Arial" panose="020B0604020202020204" pitchFamily="34" charset="0"/>
                <a:cs typeface="Arial" panose="020B0604020202020204" pitchFamily="34" charset="0"/>
              </a:rPr>
              <a:t>phase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dis</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equilibrium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hence</a:t>
            </a:r>
            <a:r>
              <a:rPr lang="de-DE" dirty="0">
                <a:solidFill>
                  <a:srgbClr val="0000FF"/>
                </a:solidFill>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three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names</a:t>
            </a:r>
            <a:r>
              <a:rPr lang="de-DE"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ISBN 978-3-8252-4950-2)</a:t>
            </a:r>
            <a:endParaRPr lang="en-GB" dirty="0"/>
          </a:p>
        </p:txBody>
      </p:sp>
      <p:sp>
        <p:nvSpPr>
          <p:cNvPr id="11" name="Textfeld 5"/>
          <p:cNvSpPr txBox="1"/>
          <p:nvPr/>
        </p:nvSpPr>
        <p:spPr>
          <a:xfrm>
            <a:off x="2405" y="6367050"/>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9</a:t>
            </a:fld>
            <a:endParaRPr lang="en-US" sz="2400" dirty="0">
              <a:latin typeface="Arial" panose="020B0604020202020204" pitchFamily="34" charset="0"/>
              <a:cs typeface="Arial" panose="020B0604020202020204" pitchFamily="34" charset="0"/>
            </a:endParaRPr>
          </a:p>
        </p:txBody>
      </p:sp>
      <p:sp>
        <p:nvSpPr>
          <p:cNvPr id="10" name="Right Triangle 9"/>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761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3396</Words>
  <Application>Microsoft Office PowerPoint</Application>
  <PresentationFormat>Widescreen</PresentationFormat>
  <Paragraphs>212</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1</vt:i4>
      </vt:variant>
      <vt:variant>
        <vt:lpstr>Slide Titles</vt:lpstr>
      </vt:variant>
      <vt:variant>
        <vt:i4>21</vt:i4>
      </vt:variant>
    </vt:vector>
  </HeadingPairs>
  <TitlesOfParts>
    <vt:vector size="26" baseType="lpstr">
      <vt:lpstr>Arial</vt:lpstr>
      <vt:lpstr>Calibri</vt:lpstr>
      <vt:lpstr>Calibri Light</vt:lpstr>
      <vt:lpstr>Office Theme</vt:lpstr>
      <vt:lpstr>file:///C:\Göttingen\W.Link\Daten%20(D)\pdf-Dateien\Für%20Lehre\ab%20Februar%202022\LD%20Tabelle%20mit%20Gametenphasen%20Codes.docx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QQQ</dc:creator>
  <cp:lastModifiedBy>Wolfgang</cp:lastModifiedBy>
  <cp:revision>209</cp:revision>
  <dcterms:created xsi:type="dcterms:W3CDTF">2022-09-23T09:49:43Z</dcterms:created>
  <dcterms:modified xsi:type="dcterms:W3CDTF">2026-06-29T09:35:03Z</dcterms:modified>
</cp:coreProperties>
</file>